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8"/>
  </p:notesMasterIdLst>
  <p:sldIdLst>
    <p:sldId id="256" r:id="rId6"/>
    <p:sldId id="348" r:id="rId7"/>
    <p:sldId id="275" r:id="rId8"/>
    <p:sldId id="300" r:id="rId9"/>
    <p:sldId id="257" r:id="rId10"/>
    <p:sldId id="316" r:id="rId11"/>
    <p:sldId id="283" r:id="rId12"/>
    <p:sldId id="279" r:id="rId13"/>
    <p:sldId id="269" r:id="rId14"/>
    <p:sldId id="318" r:id="rId15"/>
    <p:sldId id="323" r:id="rId16"/>
    <p:sldId id="349" r:id="rId17"/>
    <p:sldId id="273" r:id="rId18"/>
    <p:sldId id="320" r:id="rId19"/>
    <p:sldId id="338" r:id="rId20"/>
    <p:sldId id="340" r:id="rId21"/>
    <p:sldId id="346" r:id="rId22"/>
    <p:sldId id="341" r:id="rId23"/>
    <p:sldId id="343" r:id="rId24"/>
    <p:sldId id="347" r:id="rId25"/>
    <p:sldId id="344" r:id="rId26"/>
    <p:sldId id="345" r:id="rId27"/>
    <p:sldId id="321" r:id="rId28"/>
    <p:sldId id="337" r:id="rId29"/>
    <p:sldId id="324" r:id="rId30"/>
    <p:sldId id="325" r:id="rId31"/>
    <p:sldId id="326" r:id="rId32"/>
    <p:sldId id="327" r:id="rId33"/>
    <p:sldId id="328" r:id="rId34"/>
    <p:sldId id="329" r:id="rId35"/>
    <p:sldId id="350" r:id="rId36"/>
    <p:sldId id="352" r:id="rId37"/>
    <p:sldId id="322" r:id="rId38"/>
    <p:sldId id="335" r:id="rId39"/>
    <p:sldId id="336" r:id="rId40"/>
    <p:sldId id="351" r:id="rId41"/>
    <p:sldId id="353" r:id="rId42"/>
    <p:sldId id="330" r:id="rId43"/>
    <p:sldId id="339" r:id="rId44"/>
    <p:sldId id="331" r:id="rId45"/>
    <p:sldId id="333" r:id="rId46"/>
    <p:sldId id="334" r:id="rId4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C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40801" autoAdjust="0"/>
  </p:normalViewPr>
  <p:slideViewPr>
    <p:cSldViewPr snapToGrid="0" snapToObjects="1">
      <p:cViewPr varScale="1">
        <p:scale>
          <a:sx n="33" d="100"/>
          <a:sy n="33" d="100"/>
        </p:scale>
        <p:origin x="-2333"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282EC44A-177B-478F-874B-01568599A548}" type="datetimeFigureOut">
              <a:rPr lang="en-US" smtClean="0"/>
              <a:t>9/20/2016</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D1F66B8-60F3-4227-B795-8C0B08B8D20F}" type="slidenum">
              <a:rPr lang="en-US" smtClean="0"/>
              <a:t>‹#›</a:t>
            </a:fld>
            <a:endParaRPr lang="en-US" dirty="0"/>
          </a:p>
        </p:txBody>
      </p:sp>
    </p:spTree>
    <p:extLst>
      <p:ext uri="{BB962C8B-B14F-4D97-AF65-F5344CB8AC3E}">
        <p14:creationId xmlns:p14="http://schemas.microsoft.com/office/powerpoint/2010/main" val="3146126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Joseph L. Donaldson</a:t>
            </a:r>
          </a:p>
          <a:p>
            <a:r>
              <a:rPr lang="en-US" dirty="0"/>
              <a:t>Reviewers: Beth Duncan,</a:t>
            </a:r>
            <a:r>
              <a:rPr lang="en-US" baseline="0" dirty="0"/>
              <a:t> Shirley Hastings, and </a:t>
            </a:r>
            <a:r>
              <a:rPr lang="en-US" dirty="0"/>
              <a:t>Connie Heiskell</a:t>
            </a:r>
          </a:p>
          <a:p>
            <a:endParaRPr lang="en-US" dirty="0"/>
          </a:p>
          <a:p>
            <a:pPr defTabSz="948507">
              <a:defRPr/>
            </a:pPr>
            <a:r>
              <a:rPr lang="en-US" baseline="0" dirty="0"/>
              <a:t>[Preparations:</a:t>
            </a:r>
          </a:p>
          <a:p>
            <a:pPr marL="177845" indent="-177845" defTabSz="948507">
              <a:buFont typeface="Arial" panose="020B0604020202020204" pitchFamily="34" charset="0"/>
              <a:buChar char="•"/>
              <a:defRPr/>
            </a:pPr>
            <a:r>
              <a:rPr lang="en-US" baseline="0" dirty="0"/>
              <a:t>Review these slides and script. Practice the presentation and plan time for breaks and lunch. </a:t>
            </a:r>
          </a:p>
          <a:p>
            <a:pPr marL="177845" indent="-177845" defTabSz="948507">
              <a:buFont typeface="Arial" panose="020B0604020202020204" pitchFamily="34" charset="0"/>
              <a:buChar char="•"/>
              <a:defRPr/>
            </a:pPr>
            <a:r>
              <a:rPr lang="en-US" baseline="0" dirty="0"/>
              <a:t>Note that activities are included with </a:t>
            </a:r>
            <a:r>
              <a:rPr lang="en-US" baseline="0" dirty="0" smtClean="0"/>
              <a:t>some suggested </a:t>
            </a:r>
            <a:r>
              <a:rPr lang="en-US" baseline="0" dirty="0"/>
              <a:t>times. These times may need to be adjusted depending on the size of your group</a:t>
            </a:r>
            <a:r>
              <a:rPr lang="en-US" baseline="0" dirty="0" smtClean="0"/>
              <a:t>. Plan for adequate discussion and “de-briefing” time for these activities.  </a:t>
            </a:r>
            <a:endParaRPr lang="en-US" baseline="0" dirty="0"/>
          </a:p>
          <a:p>
            <a:pPr marL="177845" indent="-177845" defTabSz="948507">
              <a:buFont typeface="Arial" panose="020B0604020202020204" pitchFamily="34" charset="0"/>
              <a:buChar char="•"/>
              <a:defRPr/>
            </a:pPr>
            <a:r>
              <a:rPr lang="en-US" baseline="0" dirty="0"/>
              <a:t>Two flipcharts and markers are needed. One should be titled “Definitions” and this is for any terms or phrases that the participants would like to see defined and listed in </a:t>
            </a:r>
            <a:r>
              <a:rPr lang="en-US" baseline="0" dirty="0" smtClean="0"/>
              <a:t>the Appraisal Manual, Appendix </a:t>
            </a:r>
            <a:r>
              <a:rPr lang="en-US" baseline="0" dirty="0"/>
              <a:t>B, Definition of Key Concepts. The second flipchart is for “Questions” that the regional director would like to confirm with Shirley Hastings and Beth Duncan.</a:t>
            </a:r>
          </a:p>
          <a:p>
            <a:pPr marL="177845" indent="-177845" defTabSz="948507">
              <a:buFont typeface="Arial" panose="020B0604020202020204" pitchFamily="34" charset="0"/>
              <a:buChar char="•"/>
              <a:defRPr/>
            </a:pPr>
            <a:r>
              <a:rPr lang="en-US" dirty="0"/>
              <a:t>Distribute the appraisal manuals as participants arrive. Welcome</a:t>
            </a:r>
            <a:r>
              <a:rPr lang="en-US" baseline="0" dirty="0"/>
              <a:t> all of the participants and introduce any new employees. You will receive an apprasial manual for each employee from Brandi Berven. </a:t>
            </a:r>
          </a:p>
          <a:p>
            <a:pPr marL="177845" indent="-177845" defTabSz="948507">
              <a:buFont typeface="Arial" panose="020B0604020202020204" pitchFamily="34" charset="0"/>
              <a:buChar char="•"/>
              <a:defRPr/>
            </a:pPr>
            <a:r>
              <a:rPr lang="en-US" baseline="0" dirty="0"/>
              <a:t>Either distribute copies of the IAP Protocol or have it ready to show participants online. The URL is: https://extension.tennessee.edu/eesd/Pages/PerformanceAppraisal.aspx] </a:t>
            </a:r>
          </a:p>
          <a:p>
            <a:endParaRPr lang="en-US" baseline="0" dirty="0"/>
          </a:p>
        </p:txBody>
      </p:sp>
      <p:sp>
        <p:nvSpPr>
          <p:cNvPr id="4" name="Slide Number Placeholder 3"/>
          <p:cNvSpPr>
            <a:spLocks noGrp="1"/>
          </p:cNvSpPr>
          <p:nvPr>
            <p:ph type="sldNum" sz="quarter" idx="10"/>
          </p:nvPr>
        </p:nvSpPr>
        <p:spPr/>
        <p:txBody>
          <a:bodyPr/>
          <a:lstStyle/>
          <a:p>
            <a:fld id="{0D1F66B8-60F3-4227-B795-8C0B08B8D20F}" type="slidenum">
              <a:rPr lang="en-US" smtClean="0"/>
              <a:t>1</a:t>
            </a:fld>
            <a:endParaRPr lang="en-US" dirty="0"/>
          </a:p>
        </p:txBody>
      </p:sp>
    </p:spTree>
    <p:extLst>
      <p:ext uri="{BB962C8B-B14F-4D97-AF65-F5344CB8AC3E}">
        <p14:creationId xmlns:p14="http://schemas.microsoft.com/office/powerpoint/2010/main" val="41196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All of that work resulted in the appraisal factors, criteria, forms, and processes that we have now. The criteria is shown on the screen. Notice that those criteria marks with an asterisk (Resource management, Interpersonal Skills, Leadership, and Optimizing Human Capital) include additional description to reflect the County Director role. This will be implemented beginning with your 2017 individual annual plans.  </a:t>
            </a:r>
          </a:p>
          <a:p>
            <a:pPr defTabSz="948507">
              <a:defRPr/>
            </a:pPr>
            <a:endParaRPr lang="en-US" dirty="0"/>
          </a:p>
          <a:p>
            <a:pPr defTabSz="948507">
              <a:defRPr/>
            </a:pPr>
            <a:r>
              <a:rPr lang="en-US" dirty="0"/>
              <a:t>[You may want to provide 5-10 minutes for all participants to review the criteria and descriptions found in Appendix A of the Appraisal Manual.]</a:t>
            </a:r>
          </a:p>
          <a:p>
            <a:pPr defTabSz="948507">
              <a:defRPr/>
            </a:pPr>
            <a:endParaRPr lang="en-US" dirty="0"/>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10</a:t>
            </a:fld>
            <a:endParaRPr lang="en-US" dirty="0"/>
          </a:p>
        </p:txBody>
      </p:sp>
    </p:spTree>
    <p:extLst>
      <p:ext uri="{BB962C8B-B14F-4D97-AF65-F5344CB8AC3E}">
        <p14:creationId xmlns:p14="http://schemas.microsoft.com/office/powerpoint/2010/main" val="378397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Please look at the three-page appraisal form on pages 55-57. </a:t>
            </a:r>
          </a:p>
          <a:p>
            <a:pPr defTabSz="948507">
              <a:defRPr/>
            </a:pPr>
            <a:endParaRPr lang="en-US" dirty="0"/>
          </a:p>
          <a:p>
            <a:pPr marL="177845" indent="-177845" defTabSz="948507">
              <a:buFont typeface="Arial" panose="020B0604020202020204" pitchFamily="34" charset="0"/>
              <a:buChar char="•"/>
              <a:defRPr/>
            </a:pPr>
            <a:r>
              <a:rPr lang="en-US" dirty="0"/>
              <a:t>Page One</a:t>
            </a:r>
          </a:p>
          <a:p>
            <a:pPr marL="652099" lvl="1" indent="-177845" defTabSz="948507">
              <a:buFont typeface="Arial" panose="020B0604020202020204" pitchFamily="34" charset="0"/>
              <a:buChar char="•"/>
              <a:defRPr/>
            </a:pPr>
            <a:r>
              <a:rPr lang="en-US" dirty="0"/>
              <a:t>The first page includes the standard employee information such as name, UT IRIS personnel number or TSU T number, and position name. </a:t>
            </a:r>
          </a:p>
          <a:p>
            <a:pPr marL="652099" lvl="1" indent="-177845" defTabSz="948507">
              <a:buFont typeface="Arial" panose="020B0604020202020204" pitchFamily="34" charset="0"/>
              <a:buChar char="•"/>
              <a:defRPr/>
            </a:pPr>
            <a:r>
              <a:rPr lang="en-US" dirty="0"/>
              <a:t>It also lists the factors, criteria, and points assessed for performance. </a:t>
            </a:r>
          </a:p>
          <a:p>
            <a:pPr marL="177845" indent="-177845" defTabSz="948507">
              <a:buFont typeface="Arial" panose="020B0604020202020204" pitchFamily="34" charset="0"/>
              <a:buChar char="•"/>
              <a:defRPr/>
            </a:pPr>
            <a:r>
              <a:rPr lang="en-US" dirty="0"/>
              <a:t>Page Two</a:t>
            </a:r>
          </a:p>
          <a:p>
            <a:pPr marL="652099" lvl="1" indent="-177845" defTabSz="948507">
              <a:buFont typeface="Arial" panose="020B0604020202020204" pitchFamily="34" charset="0"/>
              <a:buChar char="•"/>
              <a:defRPr/>
            </a:pPr>
            <a:r>
              <a:rPr lang="en-US" dirty="0"/>
              <a:t>The second page shows the averages for the five performance factors. Notice that the program development score is divided by one, the program management criteria is divided by four, the program accomplishments are divided by three, etc. The denominator in each case is the number of criteria within the performance factor. </a:t>
            </a:r>
          </a:p>
          <a:p>
            <a:pPr marL="652099" lvl="1" indent="-177845" defTabSz="948507">
              <a:buFont typeface="Arial" panose="020B0604020202020204" pitchFamily="34" charset="0"/>
              <a:buChar char="•"/>
              <a:defRPr/>
            </a:pPr>
            <a:r>
              <a:rPr lang="en-US" dirty="0"/>
              <a:t>Notice that the average scores for each performance factor are summed to produce an overall score. </a:t>
            </a:r>
          </a:p>
          <a:p>
            <a:pPr marL="652099" lvl="1" indent="-177845" defTabSz="948507">
              <a:buFont typeface="Arial" panose="020B0604020202020204" pitchFamily="34" charset="0"/>
              <a:buChar char="•"/>
              <a:defRPr/>
            </a:pPr>
            <a:r>
              <a:rPr lang="en-US" dirty="0"/>
              <a:t>The overall scores correspond to an overall rating: exemplary (23-25 points), exceeds expectations (19-22 points), meets expectations (15-18 points), needs improvement (10-14 points), and unsatisfactory (9 or less).</a:t>
            </a:r>
          </a:p>
          <a:p>
            <a:pPr marL="652099" lvl="1" indent="-177845" defTabSz="948507">
              <a:buFont typeface="Arial" panose="020B0604020202020204" pitchFamily="34" charset="0"/>
              <a:buChar char="•"/>
              <a:defRPr/>
            </a:pPr>
            <a:r>
              <a:rPr lang="en-US" dirty="0"/>
              <a:t>The review of goals for the current year is shown on the second page. Notice that the goal will be listed along with supervisor comments, and the supervisor will also indicate their assessment of the goal as accomplished, progress, or no progress.  </a:t>
            </a:r>
          </a:p>
          <a:p>
            <a:pPr marL="177845" indent="-177845" defTabSz="948507">
              <a:buFont typeface="Arial" panose="020B0604020202020204" pitchFamily="34" charset="0"/>
              <a:buChar char="•"/>
              <a:defRPr/>
            </a:pPr>
            <a:r>
              <a:rPr lang="en-US" dirty="0"/>
              <a:t>Page Three</a:t>
            </a:r>
          </a:p>
          <a:p>
            <a:pPr marL="652099" lvl="1" indent="-177845" defTabSz="948507">
              <a:buFont typeface="Arial" panose="020B0604020202020204" pitchFamily="34" charset="0"/>
              <a:buChar char="•"/>
              <a:defRPr/>
            </a:pPr>
            <a:r>
              <a:rPr lang="en-US" dirty="0"/>
              <a:t>On the last page, you will note the establishment of goals for the coming year (description, timeframe, and evaluation); supervisor comments; employee comments; and signatures.  </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11</a:t>
            </a:fld>
            <a:endParaRPr lang="en-US" dirty="0"/>
          </a:p>
        </p:txBody>
      </p:sp>
    </p:spTree>
    <p:extLst>
      <p:ext uri="{BB962C8B-B14F-4D97-AF65-F5344CB8AC3E}">
        <p14:creationId xmlns:p14="http://schemas.microsoft.com/office/powerpoint/2010/main" val="70369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calculate an example</a:t>
            </a:r>
            <a:r>
              <a:rPr lang="en-US" baseline="0" dirty="0"/>
              <a:t> to ensure that everyone understands the averages for the performance factors, overall score, and calculations. Feel free to use a calculator and have a sample form in front of you for reference. </a:t>
            </a:r>
            <a:r>
              <a:rPr lang="en-US" dirty="0"/>
              <a:t>Notice that an example is shown on the screen.</a:t>
            </a:r>
            <a:r>
              <a:rPr lang="en-US" baseline="0" dirty="0"/>
              <a:t> The performance is rated for each criterion. </a:t>
            </a:r>
          </a:p>
          <a:p>
            <a:pPr marL="177845" indent="-177845">
              <a:buFont typeface="Arial" panose="020B0604020202020204" pitchFamily="34" charset="0"/>
              <a:buChar char="•"/>
            </a:pPr>
            <a:r>
              <a:rPr lang="en-US" baseline="0" dirty="0"/>
              <a:t>For program development, the employee received a five. Five divided by one equals 5.</a:t>
            </a:r>
          </a:p>
          <a:p>
            <a:pPr marL="177845" indent="-177845">
              <a:buFont typeface="Arial" panose="020B0604020202020204" pitchFamily="34" charset="0"/>
              <a:buChar char="•"/>
            </a:pPr>
            <a:r>
              <a:rPr lang="en-US" baseline="0" dirty="0"/>
              <a:t>Notice we are just following the description on the form, “Sum of Program Management Criteria Ratings divided by four.” The sum was 17 and we are diving by four because that’s how many program management criteria there are. 17 divided by 4 is 4.25. SUPER will display 4. No consideration will be given to decimals. </a:t>
            </a:r>
          </a:p>
          <a:p>
            <a:pPr marL="177845" indent="-177845" defTabSz="948507">
              <a:buFont typeface="Arial" panose="020B0604020202020204" pitchFamily="34" charset="0"/>
              <a:buChar char="•"/>
              <a:defRPr/>
            </a:pPr>
            <a:r>
              <a:rPr lang="en-US" baseline="0" dirty="0"/>
              <a:t>For program accomplishments, the employee received a sum of 14 from the three criteria; 14 divided by 3 is 4.6. Again, no consideration will be given to decimals and SUPER will display the number 4. </a:t>
            </a:r>
          </a:p>
          <a:p>
            <a:pPr marL="177845" indent="-177845" defTabSz="948507">
              <a:buFont typeface="Arial" panose="020B0604020202020204" pitchFamily="34" charset="0"/>
              <a:buChar char="•"/>
              <a:defRPr/>
            </a:pPr>
            <a:r>
              <a:rPr lang="en-US" baseline="0" dirty="0"/>
              <a:t>For professionalism, 23 divided by 5 equals 4.6; again, SUPER will display 4.</a:t>
            </a:r>
          </a:p>
          <a:p>
            <a:pPr marL="177845" indent="-177845" defTabSz="948507">
              <a:buFont typeface="Arial" panose="020B0604020202020204" pitchFamily="34" charset="0"/>
              <a:buChar char="•"/>
              <a:defRPr/>
            </a:pPr>
            <a:r>
              <a:rPr lang="en-US" baseline="0" dirty="0"/>
              <a:t>For Community and Organizational Leadership, 14 divided by three equals 4.6. Once again, ignoring the decimal, the employee receives a 4 for Community and Organizational Leadership.  </a:t>
            </a:r>
          </a:p>
          <a:p>
            <a:pPr marL="177845" indent="-177845">
              <a:buFont typeface="Arial" panose="020B0604020202020204" pitchFamily="34" charset="0"/>
              <a:buChar char="•"/>
            </a:pPr>
            <a:endParaRPr lang="en-US" baseline="0" dirty="0"/>
          </a:p>
          <a:p>
            <a:r>
              <a:rPr lang="en-US" dirty="0"/>
              <a:t>The overall</a:t>
            </a:r>
            <a:r>
              <a:rPr lang="en-US" baseline="0" dirty="0"/>
              <a:t> score is 21. If one place past the decimal is considered, the overall would have been 23. I</a:t>
            </a:r>
            <a:r>
              <a:rPr lang="en-US" dirty="0"/>
              <a:t>n calculating the scores, there</a:t>
            </a:r>
            <a:r>
              <a:rPr lang="en-US" baseline="0" dirty="0"/>
              <a:t> will be no rounding, and SUPER will implement this consistently for all employees. This was an administrative decision. It is consistent with UT and TSU policy. It was reviewed and approved by both UT and TSU HR and General Counsel. By not using decimals, it simplifies the entire process. </a:t>
            </a:r>
          </a:p>
          <a:p>
            <a:endParaRPr lang="en-US" baseline="0" dirty="0"/>
          </a:p>
          <a:p>
            <a:r>
              <a:rPr lang="en-US" baseline="0" dirty="0"/>
              <a:t>While we are here, I do want to bring attention to the example supervisor comments. [Read a couple of the comments.] Notice how these comments are clearly based on performance and work habits. The comments are </a:t>
            </a:r>
            <a:r>
              <a:rPr lang="en-US" b="1" i="1" baseline="0" dirty="0"/>
              <a:t>encouraging</a:t>
            </a:r>
            <a:r>
              <a:rPr lang="en-US" baseline="0" dirty="0"/>
              <a:t> and </a:t>
            </a:r>
            <a:r>
              <a:rPr lang="en-US" b="1" i="1" baseline="0" dirty="0"/>
              <a:t>instructive</a:t>
            </a:r>
            <a:r>
              <a:rPr lang="en-US" b="0" i="0" baseline="0" dirty="0"/>
              <a:t>, </a:t>
            </a:r>
            <a:r>
              <a:rPr lang="en-US" baseline="0" dirty="0"/>
              <a:t>and they focus on the performance factor and/or the criteria within that factor.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12</a:t>
            </a:fld>
            <a:endParaRPr lang="en-US" dirty="0"/>
          </a:p>
        </p:txBody>
      </p:sp>
    </p:spTree>
    <p:extLst>
      <p:ext uri="{BB962C8B-B14F-4D97-AF65-F5344CB8AC3E}">
        <p14:creationId xmlns:p14="http://schemas.microsoft.com/office/powerpoint/2010/main" val="141470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dirty="0"/>
              <a:t>This chart</a:t>
            </a:r>
            <a:r>
              <a:rPr lang="en-US" baseline="0" dirty="0"/>
              <a:t> shows how the current appraisal system compares to the new appraisal system.</a:t>
            </a:r>
          </a:p>
          <a:p>
            <a:pPr marL="177845" indent="-177845">
              <a:buFont typeface="Arial" panose="020B0604020202020204" pitchFamily="34" charset="0"/>
              <a:buChar char="•"/>
            </a:pPr>
            <a:r>
              <a:rPr lang="en-US" baseline="0" dirty="0"/>
              <a:t>Currently, the system has 37 criteria; 28 for extension agents and area extension specialists and an additional nine for county directors. The descriptions contain more than 5,000 words.  </a:t>
            </a:r>
          </a:p>
          <a:p>
            <a:pPr marL="177845" indent="-177845">
              <a:buFont typeface="Arial" panose="020B0604020202020204" pitchFamily="34" charset="0"/>
              <a:buChar char="•"/>
            </a:pPr>
            <a:r>
              <a:rPr lang="en-US" baseline="0" dirty="0"/>
              <a:t>The new appraisal system has 16 criteria. The descriptions contain just over 2,000 words.  </a:t>
            </a:r>
          </a:p>
          <a:p>
            <a:pPr marL="177845" indent="-177845">
              <a:buFont typeface="Arial" panose="020B0604020202020204" pitchFamily="34" charset="0"/>
              <a:buChar char="•"/>
            </a:pPr>
            <a:r>
              <a:rPr lang="en-US" baseline="0" dirty="0"/>
              <a:t>Now, the new system will be used with submission of your 2017 individual annual plans. </a:t>
            </a:r>
          </a:p>
          <a:p>
            <a:pPr marL="177845" indent="-177845">
              <a:buFont typeface="Arial" panose="020B0604020202020204" pitchFamily="34" charset="0"/>
              <a:buChar char="•"/>
            </a:pPr>
            <a:r>
              <a:rPr lang="en-US" baseline="0" dirty="0"/>
              <a:t>2016 appraisals will use the current criteria, and the 2017 appraisals will use the new criteria.</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13</a:t>
            </a:fld>
            <a:endParaRPr lang="en-US" dirty="0"/>
          </a:p>
        </p:txBody>
      </p:sp>
    </p:spTree>
    <p:extLst>
      <p:ext uri="{BB962C8B-B14F-4D97-AF65-F5344CB8AC3E}">
        <p14:creationId xmlns:p14="http://schemas.microsoft.com/office/powerpoint/2010/main" val="110467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short film, </a:t>
            </a:r>
            <a:r>
              <a:rPr lang="en-US" i="1" dirty="0"/>
              <a:t>Be Nice to Penny</a:t>
            </a:r>
            <a:r>
              <a:rPr lang="en-US" i="1" baseline="0" dirty="0"/>
              <a:t> </a:t>
            </a:r>
            <a:r>
              <a:rPr lang="en-US" baseline="0" dirty="0"/>
              <a:t>at: </a:t>
            </a:r>
            <a:r>
              <a:rPr lang="en-US" dirty="0"/>
              <a:t>https://www.youtube.com/watch?v=_7CEmBZyGF8 ]</a:t>
            </a:r>
          </a:p>
          <a:p>
            <a:endParaRPr lang="en-US" dirty="0"/>
          </a:p>
          <a:p>
            <a:r>
              <a:rPr lang="en-US" dirty="0"/>
              <a:t>This</a:t>
            </a:r>
            <a:r>
              <a:rPr lang="en-US" baseline="0" dirty="0"/>
              <a:t> is a humorous way to illustrate that performance appraisal must be based on the job description! </a:t>
            </a:r>
            <a:r>
              <a:rPr lang="en-US" dirty="0"/>
              <a:t>The</a:t>
            </a:r>
            <a:r>
              <a:rPr lang="en-US" baseline="0" dirty="0"/>
              <a:t> </a:t>
            </a:r>
            <a:r>
              <a:rPr lang="en-US" dirty="0"/>
              <a:t>next portion of our workshop will focus on conducting the apprasial. </a:t>
            </a:r>
            <a:r>
              <a:rPr lang="en-US" baseline="0" dirty="0"/>
              <a:t>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14</a:t>
            </a:fld>
            <a:endParaRPr lang="en-US" dirty="0"/>
          </a:p>
        </p:txBody>
      </p:sp>
    </p:spTree>
    <p:extLst>
      <p:ext uri="{BB962C8B-B14F-4D97-AF65-F5344CB8AC3E}">
        <p14:creationId xmlns:p14="http://schemas.microsoft.com/office/powerpoint/2010/main" val="258342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the details of how to conduct the performance appraisal, I want to take a few minutes to discuss the importance of communication. </a:t>
            </a:r>
          </a:p>
          <a:p>
            <a:endParaRPr lang="en-US" dirty="0"/>
          </a:p>
          <a:p>
            <a:r>
              <a:rPr lang="en-US" dirty="0"/>
              <a:t>As we have discussed today, performance appraisal is a process of interpreting and measuring the degree of effectiveness, standards achieved, or performance goals met. </a:t>
            </a:r>
            <a:r>
              <a:rPr lang="en-US" b="1" dirty="0"/>
              <a:t>Much more time should be spent listening and coaching employees during the year than is spent on the formal appraisal process and forms. Feedback is critical. </a:t>
            </a:r>
          </a:p>
          <a:p>
            <a:endParaRPr lang="en-US" dirty="0"/>
          </a:p>
          <a:p>
            <a:pPr defTabSz="948507">
              <a:defRPr/>
            </a:pPr>
            <a:r>
              <a:rPr lang="en-US" baseline="0" dirty="0"/>
              <a:t>This discussion appears on page 6 of the appraisal manual. I am asking county directors especially to take a few moments this week to carefully consider these questions: </a:t>
            </a:r>
            <a:r>
              <a:rPr lang="en-US" dirty="0"/>
              <a:t> </a:t>
            </a:r>
          </a:p>
          <a:p>
            <a:pPr marL="177845" indent="-177845">
              <a:buFont typeface="Arial" panose="020B0604020202020204" pitchFamily="34" charset="0"/>
              <a:buChar char="•"/>
            </a:pPr>
            <a:r>
              <a:rPr lang="en-US" dirty="0"/>
              <a:t>Are you genuinely aware of what the employee is doing during the year? </a:t>
            </a:r>
          </a:p>
          <a:p>
            <a:pPr marL="177845" indent="-177845">
              <a:buFont typeface="Arial" panose="020B0604020202020204" pitchFamily="34" charset="0"/>
              <a:buChar char="•"/>
            </a:pPr>
            <a:r>
              <a:rPr lang="en-US" dirty="0"/>
              <a:t>Does the team you lead suffer from a communications drought at any time during the year? </a:t>
            </a:r>
          </a:p>
          <a:p>
            <a:pPr marL="177845" indent="-177845">
              <a:buFont typeface="Arial" panose="020B0604020202020204" pitchFamily="34" charset="0"/>
              <a:buChar char="•"/>
            </a:pPr>
            <a:r>
              <a:rPr lang="en-US" dirty="0"/>
              <a:t>Do you plan time to briefly meet one-on-one with employees throughout the year to check-in on their performance and coach them to be successful?  </a:t>
            </a:r>
          </a:p>
          <a:p>
            <a:pPr marL="177845" indent="-177845">
              <a:buFont typeface="Arial" panose="020B0604020202020204" pitchFamily="34" charset="0"/>
              <a:buChar char="•"/>
            </a:pPr>
            <a:r>
              <a:rPr lang="en-US" dirty="0"/>
              <a:t>Do you stockpile issues? In other words, do you save issues to discuss in the performance appraisal interview rather than addressing them during the year? </a:t>
            </a:r>
          </a:p>
          <a:p>
            <a:pPr marL="177845" indent="-177845">
              <a:buFont typeface="Arial" panose="020B0604020202020204" pitchFamily="34" charset="0"/>
              <a:buChar char="•"/>
            </a:pPr>
            <a:r>
              <a:rPr lang="en-US" dirty="0"/>
              <a:t>Are you addressing performances issues in a timely manner?</a:t>
            </a:r>
          </a:p>
          <a:p>
            <a:pPr marL="177845" indent="-177845">
              <a:buFont typeface="Arial" panose="020B0604020202020204" pitchFamily="34" charset="0"/>
              <a:buChar char="•"/>
            </a:pPr>
            <a:r>
              <a:rPr lang="en-US" dirty="0"/>
              <a:t>Is there adequate communication between the supervisor and the employee so that the employee understands the appraisal process? </a:t>
            </a:r>
          </a:p>
          <a:p>
            <a:pPr marL="177845" indent="-177845">
              <a:buFont typeface="Arial" panose="020B0604020202020204" pitchFamily="34" charset="0"/>
              <a:buChar char="•"/>
            </a:pPr>
            <a:r>
              <a:rPr lang="en-US" dirty="0"/>
              <a:t>What is the employee’s perception of performance appraisal? For an effective appraisal process, it should be seen as a positive process not a negative, “gotcha” process.</a:t>
            </a:r>
          </a:p>
          <a:p>
            <a:endParaRPr lang="en-US" baseline="0" dirty="0"/>
          </a:p>
        </p:txBody>
      </p:sp>
      <p:sp>
        <p:nvSpPr>
          <p:cNvPr id="4" name="Slide Number Placeholder 3"/>
          <p:cNvSpPr>
            <a:spLocks noGrp="1"/>
          </p:cNvSpPr>
          <p:nvPr>
            <p:ph type="sldNum" sz="quarter" idx="10"/>
          </p:nvPr>
        </p:nvSpPr>
        <p:spPr/>
        <p:txBody>
          <a:bodyPr/>
          <a:lstStyle/>
          <a:p>
            <a:fld id="{0D1F66B8-60F3-4227-B795-8C0B08B8D20F}" type="slidenum">
              <a:rPr lang="en-US" smtClean="0"/>
              <a:t>15</a:t>
            </a:fld>
            <a:endParaRPr lang="en-US" dirty="0"/>
          </a:p>
        </p:txBody>
      </p:sp>
    </p:spTree>
    <p:extLst>
      <p:ext uri="{BB962C8B-B14F-4D97-AF65-F5344CB8AC3E}">
        <p14:creationId xmlns:p14="http://schemas.microsoft.com/office/powerpoint/2010/main" val="241770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researching, selecting, and writing new appraisal performance factors, criteria, and descriptions, the Appraisal Revision Committee had much discussion about the role of the IAP. After sharing some of these concerns with Dr. Tim Cross and Dr. Latif Lighari, they requested written protocol which was reviewed and endorsed by the UT and TSU Extension administrative team. The new protocol is based on four tenants:</a:t>
            </a:r>
          </a:p>
          <a:p>
            <a:pPr marL="237127" indent="-237127">
              <a:buFont typeface="+mj-lt"/>
              <a:buAutoNum type="arabicPeriod"/>
            </a:pPr>
            <a:r>
              <a:rPr lang="en-US" dirty="0"/>
              <a:t>The IAP should make positive contributions to both employee and organizational development. </a:t>
            </a:r>
          </a:p>
          <a:p>
            <a:pPr marL="237127" indent="-237127">
              <a:buFont typeface="+mj-lt"/>
              <a:buAutoNum type="arabicPeriod"/>
            </a:pPr>
            <a:r>
              <a:rPr lang="en-US" dirty="0"/>
              <a:t>The IAP is the keystone of effective program development and implementation. </a:t>
            </a:r>
          </a:p>
          <a:p>
            <a:pPr marL="237127" indent="-237127">
              <a:buFont typeface="+mj-lt"/>
              <a:buAutoNum type="arabicPeriod"/>
            </a:pPr>
            <a:r>
              <a:rPr lang="en-US" dirty="0"/>
              <a:t>The IAP successfully guides local program delivery. </a:t>
            </a:r>
          </a:p>
          <a:p>
            <a:pPr marL="237127" indent="-237127">
              <a:buFont typeface="+mj-lt"/>
              <a:buAutoNum type="arabicPeriod"/>
            </a:pPr>
            <a:r>
              <a:rPr lang="en-US" dirty="0"/>
              <a:t>The IAP is aligned with the appraisal’s program development criteria.</a:t>
            </a:r>
          </a:p>
          <a:p>
            <a:endParaRPr lang="en-US" dirty="0"/>
          </a:p>
          <a:p>
            <a:pPr marL="177845" indent="-177845">
              <a:buFont typeface="Arial" panose="020B0604020202020204" pitchFamily="34" charset="0"/>
              <a:buChar char="•"/>
            </a:pPr>
            <a:r>
              <a:rPr lang="en-US" b="1" i="1" dirty="0"/>
              <a:t>Multi-year planning is discontinued </a:t>
            </a:r>
            <a:r>
              <a:rPr lang="en-US" dirty="0"/>
              <a:t>- </a:t>
            </a:r>
            <a:r>
              <a:rPr lang="en-US" dirty="0"/>
              <a:t>Annual plans are consistent with the current annual appraisal criteria for program development, and very few agents and area specialists employed multi-year plans.  </a:t>
            </a:r>
            <a:r>
              <a:rPr lang="en-US" dirty="0"/>
              <a:t>However, given that issues may take multiple years to address, it is recommended that a function be added to SUPER to allow a plan to be copied from a previous year. The employee would then make any applicable changes and submit the plan. </a:t>
            </a:r>
            <a:r>
              <a:rPr lang="en-US" dirty="0"/>
              <a:t>This annual review is important to ensure that (1) programs remain flexible and responsive to emerging needs, and (2) successful past programs are built upon so that the results advance from short-term to long-term outcomes.   </a:t>
            </a:r>
            <a:endParaRPr lang="en-US" dirty="0"/>
          </a:p>
          <a:p>
            <a:pPr marL="177845" indent="-177845">
              <a:buFont typeface="Arial" panose="020B0604020202020204" pitchFamily="34" charset="0"/>
              <a:buChar char="•"/>
            </a:pPr>
            <a:r>
              <a:rPr lang="en-US" b="1" i="1" dirty="0"/>
              <a:t>Email notifications for all status changes </a:t>
            </a:r>
            <a:r>
              <a:rPr lang="en-US" dirty="0"/>
              <a:t>– </a:t>
            </a:r>
            <a:r>
              <a:rPr lang="en-US" dirty="0"/>
              <a:t>With all status changes to the IAP, email notifications will now follow to Agents and County Directors. </a:t>
            </a:r>
            <a:r>
              <a:rPr lang="en-US" dirty="0"/>
              <a:t>In the past, all of these notifications were not automatically sent to County Directors. This will be a very positive change as County Directors have an integral role in employee coaching and development. Notifications may alert them to provide assistance to employees regarding program development. </a:t>
            </a:r>
          </a:p>
          <a:p>
            <a:pPr marL="177845" indent="-177845" defTabSz="948507">
              <a:buFont typeface="Arial" panose="020B0604020202020204" pitchFamily="34" charset="0"/>
              <a:buChar char="•"/>
              <a:defRPr/>
            </a:pPr>
            <a:r>
              <a:rPr lang="en-US" b="1" i="1" dirty="0"/>
              <a:t>Role of County Director</a:t>
            </a:r>
            <a:r>
              <a:rPr lang="en-US" dirty="0"/>
              <a:t> – The role of the County</a:t>
            </a:r>
            <a:r>
              <a:rPr lang="en-US" baseline="0" dirty="0"/>
              <a:t> Director in the IAP process has been clarified, and that role description has been posted in SUPER. It reads: “</a:t>
            </a:r>
            <a:r>
              <a:rPr lang="en-US" dirty="0"/>
              <a:t>The County Director has an important role in the development, approval, and implementation of high-quality programs reflected in the Extension Agents’ IAP. </a:t>
            </a:r>
            <a:r>
              <a:rPr lang="en-US" dirty="0"/>
              <a:t>The County Director should coach Extension Agents on matters of program development to ensure that educational programs address the needs identified in the county. This includes coaching Extension Agents on the following varied activities: assessing needs, working with Advisory Groups, identifying issues, setting priorities, targeting an audience, and selecting outcomes. The IAP should reflect the ongoing communication between County Director and Extension Agent throughout the year. The County Director should provide appropriate and timely feedback, including any suggested revisions, about the IAP to the Extension Agent. The County Director submits the IAP to the Regional Program Leaders for approval.”  </a:t>
            </a:r>
          </a:p>
          <a:p>
            <a:pPr marL="177845" indent="-177845">
              <a:buFont typeface="Arial" panose="020B0604020202020204" pitchFamily="34" charset="0"/>
              <a:buChar char="•"/>
            </a:pPr>
            <a:r>
              <a:rPr lang="en-US" b="1" i="1" dirty="0"/>
              <a:t>Returned from RPL no more than two times </a:t>
            </a:r>
            <a:r>
              <a:rPr lang="en-US" dirty="0"/>
              <a:t>- </a:t>
            </a:r>
            <a:r>
              <a:rPr lang="en-US" dirty="0"/>
              <a:t>IAP will be returned to an employee from the Regional Program Leader no more than two times. </a:t>
            </a:r>
            <a:r>
              <a:rPr lang="en-US" dirty="0"/>
              <a:t>This will contribute to efficiency.  </a:t>
            </a:r>
          </a:p>
          <a:p>
            <a:pPr marL="177845" indent="-177845" defTabSz="948507">
              <a:buFont typeface="Arial" panose="020B0604020202020204" pitchFamily="34" charset="0"/>
              <a:buChar char="•"/>
              <a:defRPr/>
            </a:pPr>
            <a:r>
              <a:rPr lang="en-US" b="1" i="1" dirty="0"/>
              <a:t>Rated, locked IAPs will not be altered </a:t>
            </a:r>
            <a:r>
              <a:rPr lang="en-US" dirty="0"/>
              <a:t>– </a:t>
            </a:r>
            <a:r>
              <a:rPr lang="en-US" dirty="0"/>
              <a:t>The new appraisal criteria allows for situations where the planned programs and outcomes may change during the year. </a:t>
            </a:r>
            <a:r>
              <a:rPr lang="en-US" dirty="0"/>
              <a:t>Also, program changes may often be represented in base programming efforts. Therefore, IAPs will not be altered during the year even though your work may in fact change depending on the circumstances of the county or area you are serving. </a:t>
            </a:r>
          </a:p>
          <a:p>
            <a:pPr marL="177845" indent="-177845">
              <a:buFont typeface="Arial" panose="020B0604020202020204" pitchFamily="34" charset="0"/>
              <a:buChar char="•"/>
            </a:pPr>
            <a:r>
              <a:rPr lang="en-US" b="1" i="1" dirty="0"/>
              <a:t>Overall rating and comments</a:t>
            </a:r>
            <a:r>
              <a:rPr lang="en-US" dirty="0"/>
              <a:t> – </a:t>
            </a:r>
            <a:r>
              <a:rPr lang="en-US" dirty="0"/>
              <a:t>The IAP overall rating (program development rating) and overall comments made by the Regional Program Leader will transfer from the employee’s IAP to the appraisal form. </a:t>
            </a:r>
            <a:r>
              <a:rPr lang="en-US" dirty="0"/>
              <a:t>Transferring the IAP program development ratings from the IAP to the appraisal form has worked very well for many years for the organization. </a:t>
            </a:r>
            <a:r>
              <a:rPr lang="en-US" dirty="0"/>
              <a:t>Notice that there’s only a single program development rating now, not separate ratings for needs assessment, plans for the coming year, evaluation, etc. </a:t>
            </a:r>
            <a:endParaRPr lang="en-US" dirty="0"/>
          </a:p>
          <a:p>
            <a:pPr marL="177845" indent="-177845">
              <a:buFont typeface="Arial" panose="020B0604020202020204" pitchFamily="34" charset="0"/>
              <a:buChar char="•"/>
            </a:pPr>
            <a:r>
              <a:rPr lang="en-US" b="1" i="1" dirty="0"/>
              <a:t>IAP instruction </a:t>
            </a:r>
            <a:r>
              <a:rPr lang="en-US" dirty="0"/>
              <a:t>– Beginning in 2017, an A</a:t>
            </a:r>
            <a:r>
              <a:rPr lang="en-US" dirty="0"/>
              <a:t>nnual IAP In-service will be offered statewide to review effective planning, address questions, and concerns among Regional Programs Leaders, County Directors, Extension Agents, Area Specialists, and State Specialists. </a:t>
            </a:r>
            <a:r>
              <a:rPr lang="en-US" dirty="0"/>
              <a:t>Potentially, this will be a 90-minute, annual webinar. </a:t>
            </a:r>
            <a:r>
              <a:rPr lang="en-US" dirty="0"/>
              <a:t>One of the main goals will be to enhance consistency in implementing this important process across all counties and regions</a:t>
            </a:r>
            <a:endParaRPr lang="en-US" dirty="0"/>
          </a:p>
          <a:p>
            <a:pPr marL="177845" indent="-177845" defTabSz="948507">
              <a:buFont typeface="Arial" panose="020B0604020202020204" pitchFamily="34" charset="0"/>
              <a:buChar char="•"/>
              <a:defRPr/>
            </a:pPr>
            <a:r>
              <a:rPr lang="en-US" b="1" i="1" dirty="0"/>
              <a:t>IAP definitions</a:t>
            </a:r>
            <a:r>
              <a:rPr lang="en-US" b="1" i="1" baseline="0" dirty="0"/>
              <a:t> </a:t>
            </a:r>
            <a:r>
              <a:rPr lang="en-US" baseline="0" dirty="0"/>
              <a:t>– Definitions have been added to each screen of the Individual Action Agenda. We believe these </a:t>
            </a:r>
            <a:r>
              <a:rPr lang="en-US" dirty="0"/>
              <a:t>definitions will provide clarity and contribute to consistency in preparing and rating Individual Annual Plans.  </a:t>
            </a:r>
          </a:p>
          <a:p>
            <a:pPr marL="177845" indent="-177845">
              <a:buFont typeface="Arial" panose="020B0604020202020204" pitchFamily="34" charset="0"/>
              <a:buChar char="•"/>
            </a:pPr>
            <a:endParaRPr lang="en-US" dirty="0" smtClean="0"/>
          </a:p>
          <a:p>
            <a:r>
              <a:rPr lang="en-US" dirty="0" smtClean="0"/>
              <a:t>One additional</a:t>
            </a:r>
            <a:r>
              <a:rPr lang="en-US" baseline="0" dirty="0" smtClean="0"/>
              <a:t> change was that the “14-day clock” has been eliminated. The RPL will lock the IAPs. </a:t>
            </a:r>
          </a:p>
          <a:p>
            <a:endParaRPr lang="en-US" dirty="0"/>
          </a:p>
          <a:p>
            <a:pPr defTabSz="948507">
              <a:defRPr/>
            </a:pPr>
            <a:r>
              <a:rPr lang="en-US" dirty="0"/>
              <a:t>[Show the participants where the IAP Protocol is posted online: https://extension.tennessee.edu/eesd/Pages/PerformanceAppraisal.aspx]</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16</a:t>
            </a:fld>
            <a:endParaRPr lang="en-US" dirty="0"/>
          </a:p>
        </p:txBody>
      </p:sp>
    </p:spTree>
    <p:extLst>
      <p:ext uri="{BB962C8B-B14F-4D97-AF65-F5344CB8AC3E}">
        <p14:creationId xmlns:p14="http://schemas.microsoft.com/office/powerpoint/2010/main" val="3483108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everyone understands the responsibilities of different positions in the organization relative to appraisal. These responsibilities are consistent with the different job descriptions for these roles.</a:t>
            </a:r>
          </a:p>
          <a:p>
            <a:r>
              <a:rPr lang="en-US" dirty="0"/>
              <a:t> </a:t>
            </a:r>
          </a:p>
          <a:p>
            <a:pPr marL="177845" indent="-177845">
              <a:buFont typeface="Arial" panose="020B0604020202020204" pitchFamily="34" charset="0"/>
              <a:buChar char="•"/>
            </a:pPr>
            <a:r>
              <a:rPr lang="en-US" dirty="0"/>
              <a:t>The regional director:</a:t>
            </a:r>
          </a:p>
          <a:p>
            <a:pPr marL="652099" lvl="1" indent="-177845">
              <a:buFont typeface="Arial" panose="020B0604020202020204" pitchFamily="34" charset="0"/>
              <a:buChar char="•"/>
            </a:pPr>
            <a:r>
              <a:rPr lang="en-US" dirty="0"/>
              <a:t>Provides instruction and answers questions in the appraisal process for all personnel in the region.</a:t>
            </a:r>
          </a:p>
          <a:p>
            <a:pPr marL="652099" lvl="1" indent="-177845">
              <a:buFont typeface="Arial" panose="020B0604020202020204" pitchFamily="34" charset="0"/>
              <a:buChar char="•"/>
            </a:pPr>
            <a:r>
              <a:rPr lang="en-US" dirty="0"/>
              <a:t>Coordinates and advises county directors in the appraisal process.</a:t>
            </a:r>
          </a:p>
          <a:p>
            <a:pPr marL="652099" lvl="1" indent="-177845">
              <a:buFont typeface="Arial" panose="020B0604020202020204" pitchFamily="34" charset="0"/>
              <a:buChar char="•"/>
            </a:pPr>
            <a:r>
              <a:rPr lang="en-US" dirty="0"/>
              <a:t>Finalizes ratings and comments in coordination with the county directors. </a:t>
            </a:r>
          </a:p>
          <a:p>
            <a:r>
              <a:rPr lang="en-US" dirty="0"/>
              <a:t> </a:t>
            </a:r>
          </a:p>
          <a:p>
            <a:pPr marL="177845" indent="-177845">
              <a:buFont typeface="Arial" panose="020B0604020202020204" pitchFamily="34" charset="0"/>
              <a:buChar char="•"/>
            </a:pPr>
            <a:r>
              <a:rPr lang="en-US" dirty="0"/>
              <a:t>The county director:</a:t>
            </a:r>
          </a:p>
          <a:p>
            <a:pPr marL="652099" lvl="1" indent="-177845">
              <a:buFont typeface="Arial" panose="020B0604020202020204" pitchFamily="34" charset="0"/>
              <a:buChar char="•"/>
            </a:pPr>
            <a:r>
              <a:rPr lang="en-US" dirty="0"/>
              <a:t>Reviews the IAP and makes any applicable suggestions.</a:t>
            </a:r>
          </a:p>
          <a:p>
            <a:pPr marL="652099" lvl="1" indent="-177845">
              <a:buFont typeface="Arial" panose="020B0604020202020204" pitchFamily="34" charset="0"/>
              <a:buChar char="•"/>
            </a:pPr>
            <a:r>
              <a:rPr lang="en-US" dirty="0"/>
              <a:t>Coaches the agents and answers questions in all aspects of the appraisal process. </a:t>
            </a:r>
          </a:p>
          <a:p>
            <a:pPr marL="652099" lvl="1" indent="-177845">
              <a:buFont typeface="Arial" panose="020B0604020202020204" pitchFamily="34" charset="0"/>
              <a:buChar char="•"/>
            </a:pPr>
            <a:r>
              <a:rPr lang="en-US" dirty="0"/>
              <a:t>Makes preliminary ratings and comments. </a:t>
            </a:r>
          </a:p>
          <a:p>
            <a:pPr marL="652099" lvl="1" indent="-177845">
              <a:buFont typeface="Arial" panose="020B0604020202020204" pitchFamily="34" charset="0"/>
              <a:buChar char="•"/>
            </a:pPr>
            <a:r>
              <a:rPr lang="en-US" dirty="0"/>
              <a:t>Conducts the appraisal interview.</a:t>
            </a:r>
          </a:p>
          <a:p>
            <a:r>
              <a:rPr lang="en-US" dirty="0"/>
              <a:t> </a:t>
            </a:r>
          </a:p>
          <a:p>
            <a:pPr marL="177845" indent="-177845">
              <a:buFont typeface="Arial" panose="020B0604020202020204" pitchFamily="34" charset="0"/>
              <a:buChar char="•"/>
            </a:pPr>
            <a:r>
              <a:rPr lang="en-US" dirty="0"/>
              <a:t>The regional program leader:</a:t>
            </a:r>
          </a:p>
          <a:p>
            <a:pPr marL="652099" lvl="1" indent="-177845">
              <a:buFont typeface="Arial" panose="020B0604020202020204" pitchFamily="34" charset="0"/>
              <a:buChar char="•"/>
            </a:pPr>
            <a:r>
              <a:rPr lang="en-US" dirty="0"/>
              <a:t>Reads and rates all individual annual plans which produces the program development score. </a:t>
            </a:r>
          </a:p>
          <a:p>
            <a:pPr marL="652099" lvl="1" indent="-177845">
              <a:buFont typeface="Arial" panose="020B0604020202020204" pitchFamily="34" charset="0"/>
              <a:buChar char="•"/>
            </a:pPr>
            <a:r>
              <a:rPr lang="en-US" dirty="0"/>
              <a:t>Responds to questions from the regional director and/or the county director regarding the performance of individual employees.</a:t>
            </a:r>
          </a:p>
          <a:p>
            <a:r>
              <a:rPr lang="en-US" dirty="0"/>
              <a:t> </a:t>
            </a:r>
          </a:p>
          <a:p>
            <a:pPr marL="177845" indent="-177845">
              <a:buFont typeface="Arial" panose="020B0604020202020204" pitchFamily="34" charset="0"/>
              <a:buChar char="•"/>
            </a:pPr>
            <a:r>
              <a:rPr lang="en-US" dirty="0"/>
              <a:t>The human resources staff:</a:t>
            </a:r>
          </a:p>
          <a:p>
            <a:pPr marL="652099" lvl="1" indent="-177845">
              <a:buFont typeface="Arial" panose="020B0604020202020204" pitchFamily="34" charset="0"/>
              <a:buChar char="•"/>
            </a:pPr>
            <a:r>
              <a:rPr lang="en-US" dirty="0"/>
              <a:t>Provides instruction and answers questions in the appraisal process from regional directors and others.</a:t>
            </a:r>
          </a:p>
          <a:p>
            <a:pPr marL="652099" lvl="1" indent="-177845">
              <a:buFont typeface="Arial" panose="020B0604020202020204" pitchFamily="34" charset="0"/>
              <a:buChar char="•"/>
            </a:pPr>
            <a:r>
              <a:rPr lang="en-US" dirty="0"/>
              <a:t>Addresses questions and issues from regional directors regarding the appraisal process and forms. </a:t>
            </a:r>
          </a:p>
          <a:p>
            <a:pPr marL="474254" lvl="1"/>
            <a:endParaRPr lang="en-US" dirty="0"/>
          </a:p>
          <a:p>
            <a:r>
              <a:rPr lang="en-US" dirty="0"/>
              <a:t>All individuals have a role in understanding the appraisal process, performance factors, criteria, and in implementing a confidential appraisal process.</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17</a:t>
            </a:fld>
            <a:endParaRPr lang="en-US" dirty="0"/>
          </a:p>
        </p:txBody>
      </p:sp>
    </p:spTree>
    <p:extLst>
      <p:ext uri="{BB962C8B-B14F-4D97-AF65-F5344CB8AC3E}">
        <p14:creationId xmlns:p14="http://schemas.microsoft.com/office/powerpoint/2010/main" val="288101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 work has a relatively long business cycle that often occurs over a 19-month period. This business cycle may be described in three phases: </a:t>
            </a:r>
          </a:p>
          <a:p>
            <a:pPr lvl="0"/>
            <a:r>
              <a:rPr lang="en-US" dirty="0"/>
              <a:t>Phase I – focuses on needs assessment and planning to produce a plan for the coming year and may occur over a five-month period;</a:t>
            </a:r>
          </a:p>
          <a:p>
            <a:pPr lvl="0"/>
            <a:r>
              <a:rPr lang="en-US" dirty="0"/>
              <a:t>Phase II – involves a 12-month period of delivering, reporting, and evaluating educational programs; and</a:t>
            </a:r>
          </a:p>
          <a:p>
            <a:pPr lvl="0"/>
            <a:r>
              <a:rPr lang="en-US" dirty="0"/>
              <a:t>Phase III – consists of the appraisal process, occurring over three months, for the previous performance period.  </a:t>
            </a:r>
          </a:p>
          <a:p>
            <a:r>
              <a:rPr lang="en-US" dirty="0"/>
              <a:t> </a:t>
            </a:r>
          </a:p>
          <a:p>
            <a:r>
              <a:rPr lang="en-US" dirty="0"/>
              <a:t>To add to the complexity, business cycles overlap so that when appraisal is being completed for one year, the new year has already started! This makes it imperative that supervisors and employees study the appraisal process so that it is implemented fairly and consistently across counties and regions. </a:t>
            </a:r>
          </a:p>
          <a:p>
            <a:endParaRPr lang="en-US" dirty="0"/>
          </a:p>
          <a:p>
            <a:pPr marL="177845" indent="-177845" defTabSz="948507">
              <a:buFont typeface="Arial" panose="020B0604020202020204" pitchFamily="34" charset="0"/>
              <a:buChar char="•"/>
              <a:defRPr/>
            </a:pPr>
            <a:r>
              <a:rPr lang="en-US" b="1" i="1" dirty="0"/>
              <a:t>IAP</a:t>
            </a:r>
            <a:r>
              <a:rPr lang="en-US" dirty="0"/>
              <a:t> – We have already discussed the IAP Protocol. I would like to emphasize that the p</a:t>
            </a:r>
            <a:r>
              <a:rPr lang="en-US" dirty="0"/>
              <a:t>erformance appraisal and annual planning deadlines cannot be achieved with lengthy plans. </a:t>
            </a:r>
            <a:r>
              <a:rPr lang="en-US" dirty="0"/>
              <a:t>An efficient process requires a streamlined and reasonable approach to annual planning without multiple reviews, edits, and resubmission of plans. Notice the discussion on page 10 of the Appraisal Manual regarding new employees:</a:t>
            </a:r>
          </a:p>
          <a:p>
            <a:pPr marL="652099" lvl="1" indent="-177845">
              <a:buFont typeface="Arial" panose="020B0604020202020204" pitchFamily="34" charset="0"/>
              <a:buChar char="•"/>
            </a:pPr>
            <a:r>
              <a:rPr lang="en-US" dirty="0"/>
              <a:t>Extension Agents, County Directors, and Extension Area Specialists who have a start date of January 1 through June 30 will create an IAP for the remainder of the current year. These employees will be coached by county directors and regional program leaders in conducting a needs assessment, learning about the county/area they are assigned, and creating an IAP for the remainder of the current year. While the timeframe for completing the IAP and the timeframe covered in the IAP will be different, all other aspects of the appraisal process will be the same as employees who have worked more than one year. </a:t>
            </a:r>
          </a:p>
          <a:p>
            <a:pPr marL="652099" lvl="1" indent="-177845">
              <a:buFont typeface="Arial" panose="020B0604020202020204" pitchFamily="34" charset="0"/>
              <a:buChar char="•"/>
            </a:pPr>
            <a:r>
              <a:rPr lang="en-US" dirty="0"/>
              <a:t>Those hired on or after July 1 will not have an IAP during the year of the appraisal. These employees should be coached by county directors and regional program leaders in conducting a needs assessment, learning about the county/area they are assigned, and creating an IAP for the coming year. Since extension agents, county directors, and extension area specialists hired after July 1 will not have an IAP, their program development score will be zero. The highest these employees can score on the overall appraisal rating is 20 total points, exceeds expectations.  </a:t>
            </a:r>
          </a:p>
          <a:p>
            <a:pPr marL="177845" indent="-177845" defTabSz="948507">
              <a:buFont typeface="Arial" panose="020B0604020202020204" pitchFamily="34" charset="0"/>
              <a:buChar char="•"/>
              <a:defRPr/>
            </a:pPr>
            <a:endParaRPr lang="en-US" dirty="0"/>
          </a:p>
          <a:p>
            <a:pPr defTabSz="948507">
              <a:defRPr/>
            </a:pPr>
            <a:r>
              <a:rPr lang="en-US" dirty="0"/>
              <a:t>Now that we have discussed the IAP, let’s turn our attention to the appraisal process at the end of the year. The following discussion outlines the appraisal process at the end of the year for Extension Agents, County Directors, and Extension Area Specialists. </a:t>
            </a:r>
          </a:p>
          <a:p>
            <a:pPr marL="177845" indent="-177845" defTabSz="948507">
              <a:buFont typeface="Arial" panose="020B0604020202020204" pitchFamily="34" charset="0"/>
              <a:buChar char="•"/>
              <a:defRPr/>
            </a:pPr>
            <a:endParaRPr lang="en-US" dirty="0"/>
          </a:p>
          <a:p>
            <a:pPr marL="177845" indent="-177845" defTabSz="948507">
              <a:buFont typeface="Arial" panose="020B0604020202020204" pitchFamily="34" charset="0"/>
              <a:buChar char="•"/>
              <a:defRPr/>
            </a:pPr>
            <a:r>
              <a:rPr lang="en-US" b="1" i="1" dirty="0"/>
              <a:t>Process</a:t>
            </a:r>
            <a:r>
              <a:rPr lang="en-US" dirty="0"/>
              <a:t> – Look on page 11 and 12 of the Appraisal Manual. Notice how the process is outlined for Extension Agents, County Directors, and Area Extension Specialists. Take the next few minutes to review those descriptions.  </a:t>
            </a:r>
          </a:p>
          <a:p>
            <a:pPr marL="177845" indent="-177845">
              <a:buFont typeface="Arial" panose="020B0604020202020204" pitchFamily="34" charset="0"/>
              <a:buChar char="•"/>
            </a:pPr>
            <a:r>
              <a:rPr lang="en-US" b="1" i="1" dirty="0"/>
              <a:t>Enhanced Annual and Annual Reviews </a:t>
            </a:r>
            <a:r>
              <a:rPr lang="en-US" dirty="0"/>
              <a:t>– All Extension personnel receive annual performance reviews and participate in a formal performance appraisal interview. For Extension Agents and County Directors, the appraisal process allows for an enhanced review every three years. The enhanced review follows the process you just read about on pages 10 and 11. The annual review follows the same process except ratings are finalized by the county director. The enhanced review would be used rather than the annual review as follows: </a:t>
            </a:r>
          </a:p>
          <a:p>
            <a:pPr marL="652099" lvl="1" indent="-177845">
              <a:buFont typeface="Arial" panose="020B0604020202020204" pitchFamily="34" charset="0"/>
              <a:buChar char="•"/>
            </a:pPr>
            <a:r>
              <a:rPr lang="en-US" dirty="0"/>
              <a:t>If the employee is on a performance improvement plan, only the enhanced review is used.</a:t>
            </a:r>
          </a:p>
          <a:p>
            <a:pPr marL="652099" lvl="1" indent="-177845">
              <a:buFont typeface="Arial" panose="020B0604020202020204" pitchFamily="34" charset="0"/>
              <a:buChar char="•"/>
            </a:pPr>
            <a:r>
              <a:rPr lang="en-US" dirty="0"/>
              <a:t>During a county director’s first year in that role, the enhanced review will be used for all employees supervised by the county director.</a:t>
            </a:r>
          </a:p>
          <a:p>
            <a:pPr marL="652099" lvl="1" indent="-177845">
              <a:buFont typeface="Arial" panose="020B0604020202020204" pitchFamily="34" charset="0"/>
              <a:buChar char="•"/>
            </a:pPr>
            <a:r>
              <a:rPr lang="en-US" dirty="0"/>
              <a:t>If the current year overall score differs by at least five points over the previous year, the review is changed to an enhanced review for that year. </a:t>
            </a:r>
          </a:p>
          <a:p>
            <a:pPr marL="652099" lvl="1" indent="-177845">
              <a:buFont typeface="Arial" panose="020B0604020202020204" pitchFamily="34" charset="0"/>
              <a:buChar char="•"/>
            </a:pPr>
            <a:r>
              <a:rPr lang="en-US" dirty="0"/>
              <a:t>The enhanced review is used in all cases where an employee’s overall rating is needs improvement or unsatisfactory. </a:t>
            </a:r>
            <a:endParaRPr lang="en-US" sz="1100" dirty="0"/>
          </a:p>
          <a:p>
            <a:r>
              <a:rPr lang="en-US" b="1" i="1" dirty="0"/>
              <a:t>Rebuttal</a:t>
            </a:r>
            <a:r>
              <a:rPr lang="en-US" dirty="0"/>
              <a:t> – In situations when an employee has reason to disagree with the performance appraisal, the employee may respond to the content or conduct of the performance evaluation in writing within 30 days following the performance appraisal interview between the supervisor and employee. </a:t>
            </a:r>
          </a:p>
          <a:p>
            <a:r>
              <a:rPr lang="en-US" dirty="0"/>
              <a:t> </a:t>
            </a:r>
          </a:p>
          <a:p>
            <a:r>
              <a:rPr lang="en-US" dirty="0"/>
              <a:t>If an employee chooses this option, the employee's response should be forwarded to their supervisor and a copy should be submitted to the TSU Vice President, Business and Finances, Human Resources (for TSU employees) or the Extension Human Resources Officer (for UT employees). If appropriate, the supervisor may respond in writing within 30 days of receiving the employee’s response. </a:t>
            </a:r>
          </a:p>
          <a:p>
            <a:pPr marL="177845" indent="-177845">
              <a:buFont typeface="Arial" panose="020B0604020202020204" pitchFamily="34" charset="0"/>
              <a:buChar char="•"/>
            </a:pPr>
            <a:endParaRPr lang="en-US" b="1" i="1" dirty="0"/>
          </a:p>
          <a:p>
            <a:pPr marL="474254" lvl="1"/>
            <a:r>
              <a:rPr lang="en-US" dirty="0"/>
              <a:t> </a:t>
            </a:r>
          </a:p>
          <a:p>
            <a:r>
              <a:rPr lang="en-US" dirty="0"/>
              <a:t> </a:t>
            </a:r>
          </a:p>
          <a:p>
            <a:r>
              <a:rPr lang="en-US" dirty="0"/>
              <a:t> </a:t>
            </a:r>
          </a:p>
          <a:p>
            <a:r>
              <a:rPr lang="en-US" dirty="0"/>
              <a:t> </a:t>
            </a:r>
          </a:p>
          <a:p>
            <a:r>
              <a:rPr lang="en-US" dirty="0"/>
              <a:t> </a:t>
            </a:r>
          </a:p>
          <a:p>
            <a:pPr marL="177845" indent="-177845" defTabSz="948507">
              <a:buFont typeface="Arial" panose="020B0604020202020204" pitchFamily="34" charset="0"/>
              <a:buChar char="•"/>
              <a:defRPr/>
            </a:pPr>
            <a:endParaRPr lang="en-US" dirty="0"/>
          </a:p>
          <a:p>
            <a:pPr marL="177845" indent="-177845" defTabSz="948507">
              <a:buFont typeface="Arial" panose="020B0604020202020204" pitchFamily="34" charset="0"/>
              <a:buChar char="•"/>
              <a:defRPr/>
            </a:pPr>
            <a:endParaRPr lang="en-US" dirty="0"/>
          </a:p>
          <a:p>
            <a:pPr marL="177845" indent="-177845" defTabSz="948507">
              <a:buFont typeface="Arial" panose="020B0604020202020204" pitchFamily="34" charset="0"/>
              <a:buChar char="•"/>
              <a:defRPr/>
            </a:pPr>
            <a:endParaRPr lang="en-US" dirty="0"/>
          </a:p>
          <a:p>
            <a:pPr marL="177845" indent="-1778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18</a:t>
            </a:fld>
            <a:endParaRPr lang="en-US" dirty="0"/>
          </a:p>
        </p:txBody>
      </p:sp>
    </p:spTree>
    <p:extLst>
      <p:ext uri="{BB962C8B-B14F-4D97-AF65-F5344CB8AC3E}">
        <p14:creationId xmlns:p14="http://schemas.microsoft.com/office/powerpoint/2010/main" val="43298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baseline="0" dirty="0" smtClean="0"/>
              <a:t>All </a:t>
            </a:r>
            <a:r>
              <a:rPr lang="en-US" baseline="0" dirty="0"/>
              <a:t>2016 appraisals will follow the current criteria, established in 2001 and revised in 2007</a:t>
            </a:r>
            <a:r>
              <a:rPr lang="en-US" baseline="0" dirty="0" smtClean="0"/>
              <a:t>. A new goals tab has been added so that when you complete your 2016 appraisal, you will add your “goals for the coming year” or goals for 2017.  </a:t>
            </a:r>
            <a:endParaRPr lang="en-US" dirty="0"/>
          </a:p>
          <a:p>
            <a:pPr marL="177845" indent="-177845">
              <a:buFont typeface="Arial" panose="020B0604020202020204" pitchFamily="34" charset="0"/>
              <a:buChar char="•"/>
            </a:pPr>
            <a:r>
              <a:rPr lang="en-US" dirty="0"/>
              <a:t>Let’s look together on page 15</a:t>
            </a:r>
            <a:r>
              <a:rPr lang="en-US" baseline="0" dirty="0"/>
              <a:t> which has the 2017 appraisal timeline. [Read the schedule point-by-point from page 15. Address any questions from participants.] For 2017, all appraisals will be enhanced annual reviews. This will contribute consistency and provide county directors adequate time to learn and follow the new appraisal system. </a:t>
            </a:r>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0D1F66B8-60F3-4227-B795-8C0B08B8D20F}" type="slidenum">
              <a:rPr lang="en-US" smtClean="0"/>
              <a:t>19</a:t>
            </a:fld>
            <a:endParaRPr lang="en-US" dirty="0"/>
          </a:p>
        </p:txBody>
      </p:sp>
    </p:spTree>
    <p:extLst>
      <p:ext uri="{BB962C8B-B14F-4D97-AF65-F5344CB8AC3E}">
        <p14:creationId xmlns:p14="http://schemas.microsoft.com/office/powerpoint/2010/main" val="287535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aseline="0" dirty="0"/>
              <a:t>The regional directors, programs leaders, and area 4-H specialists all participated in a similar workshop to today’s event in August. We are so excited about this new appraisal system! We would like to take the next few minutes to provide a brief overview of our initial impressions and preview some of the changes for you!</a:t>
            </a:r>
          </a:p>
          <a:p>
            <a:pPr defTabSz="948507">
              <a:defRPr/>
            </a:pPr>
            <a:endParaRPr lang="en-US" baseline="0" dirty="0"/>
          </a:p>
          <a:p>
            <a:pPr defTabSz="948507">
              <a:defRPr/>
            </a:pPr>
            <a:r>
              <a:rPr lang="en-US" baseline="0" dirty="0"/>
              <a:t>[It is suggested that this part of the training not be rushed. Participants will be interested in your opinions. Each director, area 4-H specialist and program leader will share </a:t>
            </a:r>
            <a:r>
              <a:rPr lang="en-US" baseline="0" dirty="0" smtClean="0"/>
              <a:t>their impressions to help “</a:t>
            </a:r>
            <a:r>
              <a:rPr lang="en-US" baseline="0" dirty="0"/>
              <a:t>preview” </a:t>
            </a:r>
            <a:r>
              <a:rPr lang="en-US" baseline="0" dirty="0" smtClean="0"/>
              <a:t>the new appraisal </a:t>
            </a:r>
            <a:r>
              <a:rPr lang="en-US" baseline="0" dirty="0"/>
              <a:t>system. Suggestions include:</a:t>
            </a:r>
          </a:p>
          <a:p>
            <a:pPr marL="237127" indent="-237127" defTabSz="948507">
              <a:buFont typeface="+mj-lt"/>
              <a:buAutoNum type="arabicPeriod"/>
              <a:defRPr/>
            </a:pPr>
            <a:r>
              <a:rPr lang="en-US" baseline="0" dirty="0"/>
              <a:t>We </a:t>
            </a:r>
            <a:r>
              <a:rPr lang="en-US" baseline="0" dirty="0" smtClean="0"/>
              <a:t>now have </a:t>
            </a:r>
            <a:r>
              <a:rPr lang="en-US" baseline="0" dirty="0"/>
              <a:t>ONE shared form for UT and TSU. </a:t>
            </a:r>
            <a:r>
              <a:rPr lang="en-US" baseline="0" dirty="0" smtClean="0"/>
              <a:t>This is exemplary </a:t>
            </a:r>
            <a:r>
              <a:rPr lang="en-US" baseline="0" dirty="0"/>
              <a:t>example of cooperation. </a:t>
            </a:r>
          </a:p>
          <a:p>
            <a:pPr marL="237127" indent="-237127" defTabSz="948507">
              <a:buFont typeface="+mj-lt"/>
              <a:buAutoNum type="arabicPeriod"/>
              <a:defRPr/>
            </a:pPr>
            <a:r>
              <a:rPr lang="en-US" baseline="0" dirty="0"/>
              <a:t>Excited that the appraisal factors and criteria were aligned with job descriptions and PDQs from actual agents, county directors, and area extension specialists. </a:t>
            </a:r>
          </a:p>
          <a:p>
            <a:pPr marL="237127" indent="-237127" defTabSz="948507">
              <a:buFont typeface="+mj-lt"/>
              <a:buAutoNum type="arabicPeriod"/>
              <a:defRPr/>
            </a:pPr>
            <a:r>
              <a:rPr lang="en-US" baseline="0" dirty="0"/>
              <a:t>With this new appraisal system, it will be important to update your profile in SUPER: achievements, professional organizations, etc. </a:t>
            </a:r>
          </a:p>
          <a:p>
            <a:pPr marL="237127" indent="-237127" defTabSz="948507">
              <a:buFont typeface="+mj-lt"/>
              <a:buAutoNum type="arabicPeriod"/>
              <a:defRPr/>
            </a:pPr>
            <a:r>
              <a:rPr lang="en-US" baseline="0" dirty="0"/>
              <a:t>We have standard definitions that will give us consistency statewide such as professional development, professional organizations, and base programs.</a:t>
            </a:r>
          </a:p>
          <a:p>
            <a:pPr marL="237127" indent="-237127" defTabSz="948507">
              <a:buFont typeface="+mj-lt"/>
              <a:buAutoNum type="arabicPeriod"/>
              <a:defRPr/>
            </a:pPr>
            <a:r>
              <a:rPr lang="en-US" baseline="0" dirty="0"/>
              <a:t>We have an outstanding, descriptive appraisal manual that will give us consistency statewide across counties and regions.</a:t>
            </a:r>
          </a:p>
          <a:p>
            <a:pPr marL="237127" indent="-237127" defTabSz="948507">
              <a:buFont typeface="+mj-lt"/>
              <a:buAutoNum type="arabicPeriod"/>
              <a:defRPr/>
            </a:pPr>
            <a:r>
              <a:rPr lang="en-US" baseline="0" dirty="0"/>
              <a:t>The entire approach </a:t>
            </a:r>
            <a:r>
              <a:rPr lang="en-US" baseline="0" dirty="0" smtClean="0"/>
              <a:t>to performance appraisal is </a:t>
            </a:r>
            <a:r>
              <a:rPr lang="en-US" baseline="0" dirty="0"/>
              <a:t>streamlined.</a:t>
            </a:r>
          </a:p>
          <a:p>
            <a:pPr marL="237127" indent="-237127" defTabSz="948507">
              <a:buFont typeface="+mj-lt"/>
              <a:buAutoNum type="arabicPeriod"/>
              <a:defRPr/>
            </a:pPr>
            <a:r>
              <a:rPr lang="en-US" baseline="0" dirty="0"/>
              <a:t>County and regional directors now have clear instructions on how to conduct an effective appraisal interview.</a:t>
            </a:r>
          </a:p>
          <a:p>
            <a:pPr marL="237127" indent="-237127" defTabSz="948507">
              <a:buFont typeface="+mj-lt"/>
              <a:buAutoNum type="arabicPeriod"/>
              <a:defRPr/>
            </a:pPr>
            <a:r>
              <a:rPr lang="en-US" baseline="0" dirty="0"/>
              <a:t>The factors, criteria, descriptions are forms were developed by a very hard-working team of your peers and carefully reviewed. </a:t>
            </a:r>
          </a:p>
          <a:p>
            <a:pPr marL="237127" indent="-237127" defTabSz="948507">
              <a:buFont typeface="+mj-lt"/>
              <a:buAutoNum type="arabicPeriod"/>
              <a:defRPr/>
            </a:pPr>
            <a:r>
              <a:rPr lang="en-US" baseline="0" dirty="0"/>
              <a:t>Excellent alignment between IAP, SUPER impact statements, appraisal criteria, and the way we actually work.</a:t>
            </a:r>
          </a:p>
          <a:p>
            <a:pPr marL="237127" indent="-237127" defTabSz="948507">
              <a:buFont typeface="+mj-lt"/>
              <a:buAutoNum type="arabicPeriod"/>
              <a:defRPr/>
            </a:pPr>
            <a:r>
              <a:rPr lang="en-US" baseline="0" dirty="0"/>
              <a:t>Love the timeline! We no longer have to conduct appraisal interviews before the Christmas break. The schedule will be much, much </a:t>
            </a:r>
            <a:r>
              <a:rPr lang="en-US" baseline="0" dirty="0" smtClean="0"/>
              <a:t>better </a:t>
            </a:r>
            <a:r>
              <a:rPr lang="en-US" baseline="0" dirty="0"/>
              <a:t>with appraisal interviews conducted in February. This allows the agent’s work for the entire performance period to be considered.]    </a:t>
            </a:r>
          </a:p>
          <a:p>
            <a:pPr marL="177845" indent="-177845" defTabSz="948507">
              <a:buFont typeface="Arial" panose="020B0604020202020204" pitchFamily="34" charset="0"/>
              <a:buChar char="•"/>
              <a:defRPr/>
            </a:pPr>
            <a:endParaRPr lang="en-US" baseline="0" dirty="0"/>
          </a:p>
          <a:p>
            <a:pPr defTabSz="948507">
              <a:defRPr/>
            </a:pPr>
            <a:r>
              <a:rPr lang="en-US" baseline="0" dirty="0"/>
              <a:t> </a:t>
            </a:r>
          </a:p>
          <a:p>
            <a:pPr defTabSz="948507">
              <a:defRPr/>
            </a:pPr>
            <a:endParaRPr lang="en-US" baseline="0" dirty="0"/>
          </a:p>
          <a:p>
            <a:pPr defTabSz="948507">
              <a:defRPr/>
            </a:pPr>
            <a:r>
              <a:rPr lang="en-US" baseline="0" dirty="0"/>
              <a:t> </a:t>
            </a:r>
          </a:p>
          <a:p>
            <a:pPr marL="237127" indent="-237127" defTabSz="948507">
              <a:buFontTx/>
              <a:buAutoNum type="arabicPeriod"/>
              <a:defRPr/>
            </a:pPr>
            <a:endParaRPr lang="en-US" baseline="0" dirty="0"/>
          </a:p>
          <a:p>
            <a:pPr marL="237127" indent="-237127">
              <a:buAutoNum type="arabicPeriod"/>
            </a:pPr>
            <a:endParaRPr lang="en-US" baseline="0" dirty="0"/>
          </a:p>
        </p:txBody>
      </p:sp>
      <p:sp>
        <p:nvSpPr>
          <p:cNvPr id="4" name="Slide Number Placeholder 3"/>
          <p:cNvSpPr>
            <a:spLocks noGrp="1"/>
          </p:cNvSpPr>
          <p:nvPr>
            <p:ph type="sldNum" sz="quarter" idx="10"/>
          </p:nvPr>
        </p:nvSpPr>
        <p:spPr/>
        <p:txBody>
          <a:bodyPr/>
          <a:lstStyle/>
          <a:p>
            <a:fld id="{0D1F66B8-60F3-4227-B795-8C0B08B8D20F}" type="slidenum">
              <a:rPr lang="en-US" smtClean="0"/>
              <a:t>2</a:t>
            </a:fld>
            <a:endParaRPr lang="en-US" dirty="0"/>
          </a:p>
        </p:txBody>
      </p:sp>
    </p:spTree>
    <p:extLst>
      <p:ext uri="{BB962C8B-B14F-4D97-AF65-F5344CB8AC3E}">
        <p14:creationId xmlns:p14="http://schemas.microsoft.com/office/powerpoint/2010/main" val="1831956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b="1" i="1" dirty="0"/>
              <a:t>Supervisors</a:t>
            </a:r>
            <a:r>
              <a:rPr lang="en-US" dirty="0"/>
              <a:t> – Supervisors and employees make comments on the appraisal form. Supervisors are required to make comments on each performance factor (program development, program management, program accomplishments, professionalism, and community and organizational development). Supervisors may make comments in reviewing goals for the coming year, establishing goals for the coming year, and overall comments. </a:t>
            </a:r>
          </a:p>
          <a:p>
            <a:r>
              <a:rPr lang="en-US" dirty="0"/>
              <a:t> </a:t>
            </a:r>
          </a:p>
          <a:p>
            <a:pPr marL="652099" lvl="1" indent="-177845">
              <a:buFont typeface="Arial" panose="020B0604020202020204" pitchFamily="34" charset="0"/>
              <a:buChar char="•"/>
            </a:pPr>
            <a:r>
              <a:rPr lang="en-US" dirty="0"/>
              <a:t>Supervisors must be sensitive to the fact that all appraisal forms are legal documents and property of Tennessee State University and the University of Tennessee. Comments about personal matters, including medical/health issues, are never appropriate. </a:t>
            </a:r>
          </a:p>
          <a:p>
            <a:pPr marL="652099" lvl="1" indent="-177845">
              <a:buFont typeface="Arial" panose="020B0604020202020204" pitchFamily="34" charset="0"/>
              <a:buChar char="•"/>
            </a:pPr>
            <a:r>
              <a:rPr lang="en-US" dirty="0"/>
              <a:t>Comments must be instructive and demonstrative in nature and contribute to employee development and achievement of professional and organizational goals.</a:t>
            </a:r>
          </a:p>
          <a:p>
            <a:r>
              <a:rPr lang="en-US" dirty="0"/>
              <a:t> </a:t>
            </a:r>
          </a:p>
          <a:p>
            <a:pPr marL="177845" indent="-177845">
              <a:buFont typeface="Arial" panose="020B0604020202020204" pitchFamily="34" charset="0"/>
              <a:buChar char="•"/>
            </a:pPr>
            <a:r>
              <a:rPr lang="en-US" b="1" i="1" dirty="0"/>
              <a:t>Employees</a:t>
            </a:r>
            <a:r>
              <a:rPr lang="en-US" dirty="0"/>
              <a:t> – Employees are required to make overall comments. Employees are encouraged to describe anything they need help with, how their supervisor can assist on accomplishing goals, and/or resources needed.  </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20</a:t>
            </a:fld>
            <a:endParaRPr lang="en-US" dirty="0"/>
          </a:p>
        </p:txBody>
      </p:sp>
    </p:spTree>
    <p:extLst>
      <p:ext uri="{BB962C8B-B14F-4D97-AF65-F5344CB8AC3E}">
        <p14:creationId xmlns:p14="http://schemas.microsoft.com/office/powerpoint/2010/main" val="3817025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16 and 17 of the Appraisal manual cover the appraisal interview.</a:t>
            </a:r>
          </a:p>
          <a:p>
            <a:endParaRPr lang="en-US" dirty="0"/>
          </a:p>
          <a:p>
            <a:r>
              <a:rPr lang="en-US" dirty="0"/>
              <a:t>Supervisors and employees should have discussions regarding performance on a regular basis throughout the year; open dialogue improves performance, programs, and customer service. Employees should receive feedback from their supervisor during the year so that the appraisal interview is a summary of these discussions. Ratings should not come as a surprise to employees. In fact, when ratings come as a surprise to employees, it is indicative of the need for more communication. </a:t>
            </a:r>
          </a:p>
          <a:p>
            <a:r>
              <a:rPr lang="en-US" dirty="0"/>
              <a:t> </a:t>
            </a:r>
          </a:p>
          <a:p>
            <a:r>
              <a:rPr lang="en-US" dirty="0"/>
              <a:t>The performance appraisal interview is an opportunity to review performance, consider lessons learned, assess progress during the rating period, and establish goals and objectives for next period. However, if there are any disagreements about ratings, handle dissent professionally. Disagreements should be noted as a matter of record either in the comments section of the performance appraisal or via separate documentation following the performance appraisal interview. </a:t>
            </a:r>
          </a:p>
          <a:p>
            <a:r>
              <a:rPr lang="en-US" dirty="0"/>
              <a:t>To prepare for the performance appraisal interview, supervisors should schedule sufficient time to focus on the interview; one hour is recommended. Choose a meeting space that will be free of interruptions, no interruptions from other staff members, nor interruptions from phone calls or texts. Both employees and supervisors should turn off cell phones during the appraisal interview.</a:t>
            </a:r>
          </a:p>
          <a:p>
            <a:r>
              <a:rPr lang="en-US" dirty="0"/>
              <a:t>  </a:t>
            </a:r>
          </a:p>
          <a:p>
            <a:r>
              <a:rPr lang="en-US" dirty="0"/>
              <a:t>Best practices for conducting the performance appraisal interview include:</a:t>
            </a:r>
          </a:p>
          <a:p>
            <a:pPr marL="177845" indent="-177845">
              <a:buFont typeface="Arial" panose="020B0604020202020204" pitchFamily="34" charset="0"/>
              <a:buChar char="•"/>
            </a:pPr>
            <a:r>
              <a:rPr lang="en-US" dirty="0"/>
              <a:t>Conduct a performance appraisal interview annually with each employee. </a:t>
            </a:r>
          </a:p>
          <a:p>
            <a:pPr marL="177845" indent="-177845">
              <a:buFont typeface="Arial" panose="020B0604020202020204" pitchFamily="34" charset="0"/>
              <a:buChar char="•"/>
            </a:pPr>
            <a:r>
              <a:rPr lang="en-US" dirty="0"/>
              <a:t>Conduct a performance appraisal interview after meeting with Regional Director.</a:t>
            </a:r>
          </a:p>
          <a:p>
            <a:pPr marL="177845" indent="-177845">
              <a:buFont typeface="Arial" panose="020B0604020202020204" pitchFamily="34" charset="0"/>
              <a:buChar char="•"/>
            </a:pPr>
            <a:r>
              <a:rPr lang="en-US" dirty="0"/>
              <a:t>Performance appraisal interviews should only be conducted with the door closed; a private setting ensures that both supervisors and employees feel comfortable talking openly.</a:t>
            </a:r>
          </a:p>
          <a:p>
            <a:pPr marL="177845" indent="-177845">
              <a:buFont typeface="Arial" panose="020B0604020202020204" pitchFamily="34" charset="0"/>
              <a:buChar char="•"/>
            </a:pPr>
            <a:r>
              <a:rPr lang="en-US" dirty="0"/>
              <a:t>Performance appraisal interviews should be conducted on a consistent basis with all employees. </a:t>
            </a:r>
          </a:p>
          <a:p>
            <a:pPr marL="177845" indent="-177845">
              <a:buFont typeface="Arial" panose="020B0604020202020204" pitchFamily="34" charset="0"/>
              <a:buChar char="•"/>
            </a:pPr>
            <a:r>
              <a:rPr lang="en-US" dirty="0"/>
              <a:t>Allow for sufficient time to prepare for and conduct the interview.</a:t>
            </a:r>
          </a:p>
          <a:p>
            <a:pPr marL="177845" indent="-177845">
              <a:buFont typeface="Arial" panose="020B0604020202020204" pitchFamily="34" charset="0"/>
              <a:buChar char="•"/>
            </a:pPr>
            <a:r>
              <a:rPr lang="en-US" dirty="0"/>
              <a:t>Be aware of non-verbal communications: emotions, body language, space and tone of voice.  </a:t>
            </a:r>
          </a:p>
          <a:p>
            <a:pPr marL="177845" indent="-177845">
              <a:buFont typeface="Arial" panose="020B0604020202020204" pitchFamily="34" charset="0"/>
              <a:buChar char="•"/>
            </a:pPr>
            <a:r>
              <a:rPr lang="en-US" dirty="0"/>
              <a:t>Eliminate barriers for the appraisal interview. If a small conference table is available, that would be preferred over a supervisor sitting behind his/her desk. </a:t>
            </a:r>
          </a:p>
          <a:p>
            <a:pPr marL="177845" indent="-177845">
              <a:buFont typeface="Arial" panose="020B0604020202020204" pitchFamily="34" charset="0"/>
              <a:buChar char="•"/>
            </a:pPr>
            <a:r>
              <a:rPr lang="en-US" dirty="0"/>
              <a:t>Participate in active listening.</a:t>
            </a:r>
          </a:p>
          <a:p>
            <a:r>
              <a:rPr lang="en-US" dirty="0"/>
              <a:t> </a:t>
            </a:r>
          </a:p>
          <a:p>
            <a:r>
              <a:rPr lang="en-US" b="1" i="1" dirty="0"/>
              <a:t>The following topics are essential to an effective appraisal interview:</a:t>
            </a:r>
          </a:p>
          <a:p>
            <a:pPr marL="177845" indent="-177845">
              <a:buFont typeface="Arial" panose="020B0604020202020204" pitchFamily="34" charset="0"/>
              <a:buChar char="•"/>
            </a:pPr>
            <a:r>
              <a:rPr lang="en-US" dirty="0"/>
              <a:t>Express appreciation for the work completed by the employee. </a:t>
            </a:r>
          </a:p>
          <a:p>
            <a:pPr marL="177845" indent="-177845">
              <a:buFont typeface="Arial" panose="020B0604020202020204" pitchFamily="34" charset="0"/>
              <a:buChar char="•"/>
            </a:pPr>
            <a:r>
              <a:rPr lang="en-US" dirty="0"/>
              <a:t>Discuss the performance factors one at a time, and especially discuss those areas that are </a:t>
            </a:r>
            <a:r>
              <a:rPr lang="en-US" i="1" dirty="0"/>
              <a:t>unsatisfactory</a:t>
            </a:r>
            <a:r>
              <a:rPr lang="en-US" dirty="0"/>
              <a:t>, </a:t>
            </a:r>
            <a:r>
              <a:rPr lang="en-US" i="1" dirty="0"/>
              <a:t>needs improvement, exceeds expectations</a:t>
            </a:r>
            <a:r>
              <a:rPr lang="en-US" dirty="0"/>
              <a:t>, and/or </a:t>
            </a:r>
            <a:r>
              <a:rPr lang="en-US" i="1" dirty="0"/>
              <a:t>exemplary</a:t>
            </a:r>
            <a:r>
              <a:rPr lang="en-US" dirty="0"/>
              <a:t>.  </a:t>
            </a:r>
          </a:p>
          <a:p>
            <a:pPr marL="177845" indent="-177845">
              <a:buFont typeface="Arial" panose="020B0604020202020204" pitchFamily="34" charset="0"/>
              <a:buChar char="•"/>
            </a:pPr>
            <a:r>
              <a:rPr lang="en-US" dirty="0"/>
              <a:t>Review goals for the current year and discuss the goals for the coming year.</a:t>
            </a:r>
          </a:p>
          <a:p>
            <a:pPr marL="177845" indent="-177845">
              <a:buFont typeface="Arial" panose="020B0604020202020204" pitchFamily="34" charset="0"/>
              <a:buChar char="•"/>
            </a:pPr>
            <a:r>
              <a:rPr lang="en-US" dirty="0"/>
              <a:t>Make sure to ask if the employee has any questions about the appraisal or otherwise. </a:t>
            </a:r>
          </a:p>
          <a:p>
            <a:r>
              <a:rPr lang="en-US" dirty="0"/>
              <a:t> </a:t>
            </a:r>
          </a:p>
          <a:p>
            <a:r>
              <a:rPr lang="en-US" b="1" i="1" dirty="0"/>
              <a:t>The following topics are suggested for an appraisal interview: </a:t>
            </a:r>
          </a:p>
          <a:p>
            <a:pPr marL="177845" indent="-177845">
              <a:buFont typeface="Arial" panose="020B0604020202020204" pitchFamily="34" charset="0"/>
              <a:buChar char="•"/>
            </a:pPr>
            <a:r>
              <a:rPr lang="en-US" dirty="0"/>
              <a:t>What is the employee’s biggest accomplishment this year?</a:t>
            </a:r>
          </a:p>
          <a:p>
            <a:pPr marL="177845" indent="-177845">
              <a:buFont typeface="Arial" panose="020B0604020202020204" pitchFamily="34" charset="0"/>
              <a:buChar char="•"/>
            </a:pPr>
            <a:r>
              <a:rPr lang="en-US" dirty="0"/>
              <a:t>What did the employee most improve upon since last year? </a:t>
            </a:r>
          </a:p>
          <a:p>
            <a:pPr marL="177845" indent="-177845">
              <a:buFont typeface="Arial" panose="020B0604020202020204" pitchFamily="34" charset="0"/>
              <a:buChar char="•"/>
            </a:pPr>
            <a:r>
              <a:rPr lang="en-US" dirty="0"/>
              <a:t>What can the supervisor and/or organization do to assist you with programming?</a:t>
            </a:r>
          </a:p>
          <a:p>
            <a:pPr marL="177845" indent="-177845">
              <a:buFont typeface="Arial" panose="020B0604020202020204" pitchFamily="34" charset="0"/>
              <a:buChar char="•"/>
            </a:pPr>
            <a:r>
              <a:rPr lang="en-US" dirty="0"/>
              <a:t>What can the supervisor and/or organization do to assist you with your professional growth?</a:t>
            </a:r>
          </a:p>
          <a:p>
            <a:pPr marL="177845" indent="-177845">
              <a:buFont typeface="Arial" panose="020B0604020202020204" pitchFamily="34" charset="0"/>
              <a:buChar char="•"/>
            </a:pPr>
            <a:r>
              <a:rPr lang="en-US" dirty="0"/>
              <a:t>Are there any resources you need to help you with your programming and/or professional growth?</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21</a:t>
            </a:fld>
            <a:endParaRPr lang="en-US" dirty="0"/>
          </a:p>
        </p:txBody>
      </p:sp>
    </p:spTree>
    <p:extLst>
      <p:ext uri="{BB962C8B-B14F-4D97-AF65-F5344CB8AC3E}">
        <p14:creationId xmlns:p14="http://schemas.microsoft.com/office/powerpoint/2010/main" val="2405597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activity may be completed by asking participants</a:t>
            </a:r>
            <a:r>
              <a:rPr lang="en-US" baseline="0" dirty="0"/>
              <a:t> to either work with one other person or work in groups of 3-5 depending on the number of participants and the room size.]</a:t>
            </a:r>
          </a:p>
          <a:p>
            <a:endParaRPr lang="en-US" baseline="0" dirty="0"/>
          </a:p>
          <a:p>
            <a:r>
              <a:rPr lang="en-US" baseline="0" dirty="0"/>
              <a:t>In your group, consider all of the quotations. Select one that you would like to discuss. In your discussions, be as specific as possible. For example, if you choose quotation five, provide an example of how performance appraisal impacts you and/or other employees. Now, take the next 5-10 minutes.</a:t>
            </a:r>
          </a:p>
          <a:p>
            <a:endParaRPr lang="en-US" baseline="0" dirty="0"/>
          </a:p>
          <a:p>
            <a:r>
              <a:rPr lang="en-US" baseline="0" dirty="0"/>
              <a:t>[After the participants have had time to work in their groups, bring them back together. Process the activity by reading each quotation one at a time, and allowing participants to share highlights from their discussion.]</a:t>
            </a:r>
          </a:p>
          <a:p>
            <a:endParaRPr lang="en-US" baseline="0" dirty="0"/>
          </a:p>
          <a:p>
            <a:r>
              <a:rPr lang="en-US" baseline="0" dirty="0"/>
              <a:t>This activity had several purposes, including the following</a:t>
            </a:r>
          </a:p>
          <a:p>
            <a:pPr marL="177845" indent="-177845">
              <a:buFont typeface="Arial" panose="020B0604020202020204" pitchFamily="34" charset="0"/>
              <a:buChar char="•"/>
            </a:pPr>
            <a:r>
              <a:rPr lang="en-US" baseline="0" dirty="0"/>
              <a:t>to process what you have learned, </a:t>
            </a:r>
          </a:p>
          <a:p>
            <a:pPr marL="177845" indent="-177845">
              <a:buFont typeface="Arial" panose="020B0604020202020204" pitchFamily="34" charset="0"/>
              <a:buChar char="•"/>
            </a:pPr>
            <a:r>
              <a:rPr lang="en-US" baseline="0" dirty="0"/>
              <a:t>to discuss your experiences with appraisal, and </a:t>
            </a:r>
          </a:p>
          <a:p>
            <a:pPr marL="177845" indent="-177845">
              <a:buFont typeface="Arial" panose="020B0604020202020204" pitchFamily="34" charset="0"/>
              <a:buChar char="•"/>
            </a:pPr>
            <a:r>
              <a:rPr lang="en-US" baseline="0" dirty="0"/>
              <a:t>to provide this entire group a look at how we approach appraisal due to our individual and shared experiences. </a:t>
            </a:r>
          </a:p>
          <a:p>
            <a:endParaRPr lang="en-US" baseline="0" dirty="0"/>
          </a:p>
          <a:p>
            <a:r>
              <a:rPr lang="en-US" baseline="0" dirty="0"/>
              <a:t>We also wanted to highlight effective appraisal.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22</a:t>
            </a:fld>
            <a:endParaRPr lang="en-US" dirty="0"/>
          </a:p>
        </p:txBody>
      </p:sp>
    </p:spTree>
    <p:extLst>
      <p:ext uri="{BB962C8B-B14F-4D97-AF65-F5344CB8AC3E}">
        <p14:creationId xmlns:p14="http://schemas.microsoft.com/office/powerpoint/2010/main" val="2022668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Effective goal-setting is a critical part of a successful appraisal system. Goal-setting should:</a:t>
            </a:r>
          </a:p>
          <a:p>
            <a:pPr marL="177845" indent="-177845" defTabSz="948507">
              <a:buFont typeface="Arial" panose="020B0604020202020204" pitchFamily="34" charset="0"/>
              <a:buChar char="•"/>
              <a:defRPr/>
            </a:pPr>
            <a:r>
              <a:rPr lang="en-US" dirty="0"/>
              <a:t>increase communications between supervisors and employees, </a:t>
            </a:r>
          </a:p>
          <a:p>
            <a:pPr marL="177845" indent="-177845" defTabSz="948507">
              <a:buFont typeface="Arial" panose="020B0604020202020204" pitchFamily="34" charset="0"/>
              <a:buChar char="•"/>
              <a:defRPr/>
            </a:pPr>
            <a:r>
              <a:rPr lang="en-US" dirty="0"/>
              <a:t>set action plans for the coming year, and</a:t>
            </a:r>
          </a:p>
          <a:p>
            <a:pPr marL="177845" indent="-177845" defTabSz="948507">
              <a:buFont typeface="Arial" panose="020B0604020202020204" pitchFamily="34" charset="0"/>
              <a:buChar char="•"/>
              <a:defRPr/>
            </a:pPr>
            <a:r>
              <a:rPr lang="en-US" dirty="0"/>
              <a:t>promote overall organization and employee effectiveness.  </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23</a:t>
            </a:fld>
            <a:endParaRPr lang="en-US" dirty="0"/>
          </a:p>
        </p:txBody>
      </p:sp>
    </p:spTree>
    <p:extLst>
      <p:ext uri="{BB962C8B-B14F-4D97-AF65-F5344CB8AC3E}">
        <p14:creationId xmlns:p14="http://schemas.microsoft.com/office/powerpoint/2010/main" val="369898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goal should be SMART goals!</a:t>
            </a:r>
          </a:p>
          <a:p>
            <a:pPr lvl="0"/>
            <a:endParaRPr lang="en-US" dirty="0"/>
          </a:p>
          <a:p>
            <a:pPr marL="177845" indent="-177845">
              <a:buFont typeface="Arial" panose="020B0604020202020204" pitchFamily="34" charset="0"/>
              <a:buChar char="•"/>
            </a:pPr>
            <a:r>
              <a:rPr lang="en-US" dirty="0"/>
              <a:t>Specific – Specific goals are concrete, detailed, focused, well-defined, straightforward, and action-oriented.</a:t>
            </a:r>
          </a:p>
          <a:p>
            <a:pPr marL="177845" indent="-177845">
              <a:buFont typeface="Arial" panose="020B0604020202020204" pitchFamily="34" charset="0"/>
              <a:buChar char="•"/>
            </a:pPr>
            <a:r>
              <a:rPr lang="en-US" dirty="0"/>
              <a:t>Measurable – Appropriate measures help employees make progress toward completing objectives. Progress measurements also allow for course corrections along the way for both direction and pace. If you set an objective that is measurable, you will have tangible evidence of completion of the objective.</a:t>
            </a:r>
          </a:p>
          <a:p>
            <a:pPr marL="177845" indent="-177845">
              <a:buFont typeface="Arial" panose="020B0604020202020204" pitchFamily="34" charset="0"/>
              <a:buChar char="•"/>
            </a:pPr>
            <a:r>
              <a:rPr lang="en-US" dirty="0"/>
              <a:t>Achievable – Achievable objectives are those that your employee can actually accomplish (something he or she can realistically do within the time frame set), not an aspiration or vision. Achievable objectives need to challenge your employee but not so much so as to be unattainable or to cause frustration in being unable to complete them.</a:t>
            </a:r>
          </a:p>
          <a:p>
            <a:pPr marL="177845" indent="-177845">
              <a:buFont typeface="Arial" panose="020B0604020202020204" pitchFamily="34" charset="0"/>
              <a:buChar char="•"/>
            </a:pPr>
            <a:r>
              <a:rPr lang="en-US" dirty="0"/>
              <a:t>Realistic – Realistic objectives are those that you have the resources to accomplish, including skills, funding, equipment, time and staff.</a:t>
            </a:r>
          </a:p>
          <a:p>
            <a:pPr marL="177845" indent="-177845">
              <a:buFont typeface="Arial" panose="020B0604020202020204" pitchFamily="34" charset="0"/>
              <a:buChar char="•"/>
            </a:pPr>
            <a:r>
              <a:rPr lang="en-US" dirty="0"/>
              <a:t>Time Oriented – Time Oriented Objectives are those that have deadlines for completion. The time frames create a sense of urgency, and lead to action. The deadlines, just as with overall objectives, must be achievable and realistic. For a complex objective, break it into small parts, and set a deadline for completion of each phase (Doran, 1981).</a:t>
            </a:r>
          </a:p>
          <a:p>
            <a:pPr marL="237127" indent="-237127">
              <a:buAutoNum type="arabicPeriod"/>
            </a:pPr>
            <a:endParaRPr lang="en-US" baseline="0" dirty="0"/>
          </a:p>
        </p:txBody>
      </p:sp>
      <p:sp>
        <p:nvSpPr>
          <p:cNvPr id="4" name="Slide Number Placeholder 3"/>
          <p:cNvSpPr>
            <a:spLocks noGrp="1"/>
          </p:cNvSpPr>
          <p:nvPr>
            <p:ph type="sldNum" sz="quarter" idx="10"/>
          </p:nvPr>
        </p:nvSpPr>
        <p:spPr/>
        <p:txBody>
          <a:bodyPr/>
          <a:lstStyle/>
          <a:p>
            <a:fld id="{0D1F66B8-60F3-4227-B795-8C0B08B8D20F}" type="slidenum">
              <a:rPr lang="en-US" smtClean="0"/>
              <a:t>24</a:t>
            </a:fld>
            <a:endParaRPr lang="en-US" dirty="0"/>
          </a:p>
        </p:txBody>
      </p:sp>
    </p:spTree>
    <p:extLst>
      <p:ext uri="{BB962C8B-B14F-4D97-AF65-F5344CB8AC3E}">
        <p14:creationId xmlns:p14="http://schemas.microsoft.com/office/powerpoint/2010/main" val="3144623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agent created three goals:</a:t>
            </a:r>
            <a:r>
              <a:rPr lang="en-US" baseline="0" dirty="0"/>
              <a:t> </a:t>
            </a:r>
            <a:endParaRPr lang="en-US" dirty="0"/>
          </a:p>
          <a:p>
            <a:pPr marL="177845" indent="-177845" fontAlgn="t">
              <a:buFont typeface="Arial" panose="020B0604020202020204" pitchFamily="34" charset="0"/>
              <a:buChar char="•"/>
            </a:pPr>
            <a:r>
              <a:rPr lang="en-US" dirty="0"/>
              <a:t>Complete three, one-day inservices on residential horticulture topics.</a:t>
            </a:r>
          </a:p>
          <a:p>
            <a:pPr marL="177845" indent="-177845" fontAlgn="t">
              <a:buFont typeface="Arial" panose="020B0604020202020204" pitchFamily="34" charset="0"/>
              <a:buChar char="•"/>
            </a:pPr>
            <a:r>
              <a:rPr lang="en-US" dirty="0"/>
              <a:t>Complete timely and accurate reports: activity reports, 4-H Youth Enrollment, and Civil Rights.</a:t>
            </a:r>
          </a:p>
          <a:p>
            <a:pPr marL="177845" indent="-177845" fontAlgn="t">
              <a:buFont typeface="Arial" panose="020B0604020202020204" pitchFamily="34" charset="0"/>
              <a:buChar char="•"/>
            </a:pPr>
            <a:r>
              <a:rPr lang="en-US" dirty="0"/>
              <a:t>Increase extramural funding for sensor technology field days by applying for three grants over the next 12 months.</a:t>
            </a:r>
          </a:p>
          <a:p>
            <a:endParaRPr lang="en-US" dirty="0"/>
          </a:p>
          <a:p>
            <a:pPr defTabSz="948507">
              <a:defRPr/>
            </a:pPr>
            <a:r>
              <a:rPr lang="en-US" dirty="0"/>
              <a:t>The county director indicated that Goal</a:t>
            </a:r>
            <a:r>
              <a:rPr lang="en-US" baseline="0" dirty="0"/>
              <a:t> 1 and Goal 3 were accomplished. The county director indicated that the extension agent made no progress on goal 2. Also, notice that the county director’s comments were, “</a:t>
            </a:r>
            <a:r>
              <a:rPr lang="en-US" dirty="0">
                <a:latin typeface="Times New Roman" panose="02020603050405020304" pitchFamily="18" charset="0"/>
                <a:ea typeface="Calibri" panose="020F0502020204030204" pitchFamily="34" charset="0"/>
                <a:cs typeface="Times New Roman" panose="02020603050405020304" pitchFamily="18" charset="0"/>
              </a:rPr>
              <a:t>Professional development and extramural funding goals demonstrated accomplishment and positive work ethic. </a:t>
            </a:r>
            <a:r>
              <a:rPr lang="en-US" dirty="0">
                <a:latin typeface="Times New Roman" panose="02020603050405020304" pitchFamily="18" charset="0"/>
                <a:ea typeface="Calibri" panose="020F0502020204030204" pitchFamily="34" charset="0"/>
                <a:cs typeface="Times New Roman" panose="02020603050405020304" pitchFamily="18" charset="0"/>
              </a:rPr>
              <a:t>Reporting was unsatisfactory.”</a:t>
            </a:r>
          </a:p>
          <a:p>
            <a:pPr defTabSz="948507">
              <a:defRP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sz="1100" dirty="0"/>
              <a:t>When the supervisor reviews goals for the current year, he/she will indicate one of three dispositions:</a:t>
            </a:r>
          </a:p>
          <a:p>
            <a:pPr marL="177845" indent="-177845">
              <a:buFont typeface="Arial" panose="020B0604020202020204" pitchFamily="34" charset="0"/>
              <a:buChar char="•"/>
            </a:pPr>
            <a:r>
              <a:rPr lang="en-US" sz="1100" dirty="0"/>
              <a:t>Accomplished means that the goal was met as stated. </a:t>
            </a:r>
          </a:p>
          <a:p>
            <a:pPr marL="177845" indent="-177845">
              <a:buFont typeface="Arial" panose="020B0604020202020204" pitchFamily="34" charset="0"/>
              <a:buChar char="•"/>
            </a:pPr>
            <a:r>
              <a:rPr lang="en-US" sz="1100" dirty="0"/>
              <a:t>Progress indicates that the goal was not entirely accomplished but some major progress was made towards meeting the goal during the year.</a:t>
            </a:r>
          </a:p>
          <a:p>
            <a:pPr marL="177845" indent="-177845">
              <a:buFont typeface="Arial" panose="020B0604020202020204" pitchFamily="34" charset="0"/>
              <a:buChar char="•"/>
            </a:pPr>
            <a:r>
              <a:rPr lang="en-US" sz="1100" dirty="0"/>
              <a:t>No Progress indicates that progress was not made and the supervisor and employee should assess the reason(s) why no progress was made. The supervisors and employee should also determine if the goal is appropriate to set as a goal for the coming year. </a:t>
            </a:r>
          </a:p>
          <a:p>
            <a:r>
              <a:rPr lang="en-US" sz="1100" dirty="0"/>
              <a:t> </a:t>
            </a:r>
          </a:p>
          <a:p>
            <a:r>
              <a:rPr lang="en-US" sz="1100" dirty="0"/>
              <a:t>In many cases, the supervisor will be able to observe whether or not the goal was met. In other cases, the employee’s annual summarized data will indicate whether or not the goal was met. It is appropriate for the supervisor to ask the employee if their individual goals were met. </a:t>
            </a:r>
          </a:p>
          <a:p>
            <a:r>
              <a:rPr lang="en-US" sz="1100" dirty="0"/>
              <a:t> </a:t>
            </a:r>
          </a:p>
          <a:p>
            <a:r>
              <a:rPr lang="en-US" sz="1100" dirty="0"/>
              <a:t>In addition to marking a disposition of accomplished, progress, or no progress, the supervisor may make comments regarding the goals. If all goals are accomplished, then supervisory comments are not required, but positive reinforcement is certainly recommended. </a:t>
            </a:r>
          </a:p>
          <a:p>
            <a:pPr defTabSz="948507">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25</a:t>
            </a:fld>
            <a:endParaRPr lang="en-US" dirty="0"/>
          </a:p>
        </p:txBody>
      </p:sp>
    </p:spTree>
    <p:extLst>
      <p:ext uri="{BB962C8B-B14F-4D97-AF65-F5344CB8AC3E}">
        <p14:creationId xmlns:p14="http://schemas.microsoft.com/office/powerpoint/2010/main" val="3594852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agent listed</a:t>
            </a:r>
            <a:r>
              <a:rPr lang="en-US" baseline="0" dirty="0"/>
              <a:t> each goal along with the timeframe for achieving the goal, and the method to be sued for evaluating the goal. Goal 1 was to “Submit five entries for the TAAA&amp;S Communications Awards Program.” The timeframe was the first quarter of 2018. This goal will be evaluated by using the judges’ scorecards from the event, and the agent notes that these scorecard evaluate the quality of work.</a:t>
            </a:r>
          </a:p>
          <a:p>
            <a:r>
              <a:rPr lang="en-US" baseline="0" dirty="0"/>
              <a:t>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26</a:t>
            </a:fld>
            <a:endParaRPr lang="en-US" dirty="0"/>
          </a:p>
        </p:txBody>
      </p:sp>
    </p:spTree>
    <p:extLst>
      <p:ext uri="{BB962C8B-B14F-4D97-AF65-F5344CB8AC3E}">
        <p14:creationId xmlns:p14="http://schemas.microsoft.com/office/powerpoint/2010/main" val="3816255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is for a county director. Notice that the county director created three goals:</a:t>
            </a:r>
            <a:r>
              <a:rPr lang="en-US" baseline="0" dirty="0"/>
              <a:t> </a:t>
            </a:r>
            <a:endParaRPr lang="en-US" dirty="0"/>
          </a:p>
          <a:p>
            <a:pPr marL="177845" indent="-177845" fontAlgn="t">
              <a:buFont typeface="Arial" panose="020B0604020202020204" pitchFamily="34" charset="0"/>
              <a:buChar char="•"/>
            </a:pPr>
            <a:r>
              <a:rPr lang="en-US" dirty="0"/>
              <a:t>Continue to teach Tennessee Shapes Up at every school and senior center in the county reaching 400+ in multi-session courses.</a:t>
            </a:r>
          </a:p>
          <a:p>
            <a:pPr marL="177845" indent="-177845" fontAlgn="t">
              <a:buFont typeface="Arial" panose="020B0604020202020204" pitchFamily="34" charset="0"/>
              <a:buChar char="•"/>
            </a:pPr>
            <a:r>
              <a:rPr lang="en-US" dirty="0"/>
              <a:t>Begin quarterly individual meetings with all County Extension personnel for improved performance management.</a:t>
            </a:r>
          </a:p>
          <a:p>
            <a:pPr marL="177845" indent="-177845" fontAlgn="t">
              <a:buFont typeface="Arial" panose="020B0604020202020204" pitchFamily="34" charset="0"/>
              <a:buChar char="•"/>
            </a:pPr>
            <a:r>
              <a:rPr lang="en-US" dirty="0"/>
              <a:t>Work to improve Extension Office parking lot by sealing, repainting, and improving lighting.  </a:t>
            </a:r>
          </a:p>
          <a:p>
            <a:endParaRPr lang="en-US" dirty="0"/>
          </a:p>
          <a:p>
            <a:pPr defTabSz="948507">
              <a:defRPr/>
            </a:pPr>
            <a:r>
              <a:rPr lang="en-US" dirty="0"/>
              <a:t>The regional director indicated that Goal</a:t>
            </a:r>
            <a:r>
              <a:rPr lang="en-US" baseline="0" dirty="0"/>
              <a:t> 1 and Goal 2 were accomplished. The regional director indicated that the county director made no progress on goal 3. Also, notice that the county director’s comments were, “</a:t>
            </a:r>
            <a:r>
              <a:rPr lang="en-US" dirty="0">
                <a:latin typeface="Times New Roman" panose="02020603050405020304" pitchFamily="18" charset="0"/>
                <a:ea typeface="Calibri" panose="020F0502020204030204" pitchFamily="34" charset="0"/>
                <a:cs typeface="Times New Roman" panose="02020603050405020304" pitchFamily="18" charset="0"/>
              </a:rPr>
              <a:t>Your work continues to show excellent organizational and teaching skills. </a:t>
            </a:r>
            <a:r>
              <a:rPr lang="en-US" dirty="0">
                <a:latin typeface="Times New Roman" panose="02020603050405020304" pitchFamily="18" charset="0"/>
                <a:ea typeface="Calibri" panose="020F0502020204030204" pitchFamily="34" charset="0"/>
                <a:cs typeface="Times New Roman" panose="02020603050405020304" pitchFamily="18" charset="0"/>
              </a:rPr>
              <a:t>Continue work to improve the office physical environment including the parking situation.”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27</a:t>
            </a:fld>
            <a:endParaRPr lang="en-US" dirty="0"/>
          </a:p>
        </p:txBody>
      </p:sp>
    </p:spTree>
    <p:extLst>
      <p:ext uri="{BB962C8B-B14F-4D97-AF65-F5344CB8AC3E}">
        <p14:creationId xmlns:p14="http://schemas.microsoft.com/office/powerpoint/2010/main" val="190318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county director listed</a:t>
            </a:r>
            <a:r>
              <a:rPr lang="en-US" baseline="0" dirty="0"/>
              <a:t> each goal along with the timeframe for achieving the goal, and the method to be used for evaluating the goal. Goal 1 was to “Work to improve Extension Office parking lot by sealing, repainting, and improving lighting.” The timeframe was January-December, 2018. This goal will be evaluated by observation and investment of county funds. Another possibility would be before and after photos. Notice Goal 3, “</a:t>
            </a:r>
            <a:r>
              <a:rPr lang="en-US" dirty="0">
                <a:latin typeface="Times New Roman" panose="02020603050405020304" pitchFamily="18" charset="0"/>
                <a:ea typeface="Calibri" panose="020F0502020204030204" pitchFamily="34" charset="0"/>
                <a:cs typeface="Times New Roman" panose="02020603050405020304" pitchFamily="18" charset="0"/>
              </a:rPr>
              <a:t>Participate in one or more </a:t>
            </a:r>
            <a:r>
              <a:rPr lang="en-US" dirty="0">
                <a:latin typeface="Times New Roman" panose="02020603050405020304" pitchFamily="18" charset="0"/>
                <a:ea typeface="Calibri" panose="020F0502020204030204" pitchFamily="34" charset="0"/>
                <a:cs typeface="Times New Roman" panose="02020603050405020304" pitchFamily="18" charset="0"/>
              </a:rPr>
              <a:t>inservices related to technology for programming and communications.” Regarding evaluation, the county director noted that the SUPER Profile shows a record of inservice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aseline="0" dirty="0"/>
              <a:t>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28</a:t>
            </a:fld>
            <a:endParaRPr lang="en-US" dirty="0"/>
          </a:p>
        </p:txBody>
      </p:sp>
    </p:spTree>
    <p:extLst>
      <p:ext uri="{BB962C8B-B14F-4D97-AF65-F5344CB8AC3E}">
        <p14:creationId xmlns:p14="http://schemas.microsoft.com/office/powerpoint/2010/main" val="2967737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may set one, two, or three goals for the year. Goals may relate to personal development, professional development, and/or program goals. As a best practice, professional development and program goals should relate the performance criteria. The following goals are provided for illustration: </a:t>
            </a:r>
          </a:p>
          <a:p>
            <a:pPr marL="177845" indent="-177845">
              <a:buFont typeface="Arial" panose="020B0604020202020204" pitchFamily="34" charset="0"/>
              <a:buChar char="•"/>
            </a:pPr>
            <a:r>
              <a:rPr lang="en-US" dirty="0"/>
              <a:t>Increase County 4-H Honor Club Membership from 40 to 50 members (20% increase).</a:t>
            </a:r>
          </a:p>
          <a:p>
            <a:pPr marL="177845" indent="-177845">
              <a:buFont typeface="Arial" panose="020B0604020202020204" pitchFamily="34" charset="0"/>
              <a:buChar char="•"/>
            </a:pPr>
            <a:r>
              <a:rPr lang="en-US" dirty="0"/>
              <a:t>Complete 12 hours of Extension inservice courses related to forage management. </a:t>
            </a:r>
          </a:p>
          <a:p>
            <a:pPr marL="177845" indent="-177845">
              <a:buFont typeface="Arial" panose="020B0604020202020204" pitchFamily="34" charset="0"/>
              <a:buChar char="•"/>
            </a:pPr>
            <a:r>
              <a:rPr lang="en-US" dirty="0"/>
              <a:t>Become physically active for at least 60 minutes on most days of the week to improve health.  </a:t>
            </a:r>
          </a:p>
          <a:p>
            <a:r>
              <a:rPr lang="en-US" dirty="0"/>
              <a:t> </a:t>
            </a:r>
          </a:p>
          <a:p>
            <a:r>
              <a:rPr lang="en-US" dirty="0"/>
              <a:t>While it is acceptable to create healthy lifestyle goals (such as “Walk 45 minutes every morning”), employees should never disclose personal or medical information on the appraisal form. Key applicable federal and state laws govern how employers must treat employees, including:  </a:t>
            </a:r>
          </a:p>
          <a:p>
            <a:r>
              <a:rPr lang="en-US" dirty="0"/>
              <a:t> </a:t>
            </a:r>
          </a:p>
          <a:p>
            <a:pPr lvl="0"/>
            <a:r>
              <a:rPr lang="en-US" dirty="0"/>
              <a:t>The Americans with Disabilities Act (ADA) prohibits discrimination against people with disabilities in employment, transportation, public accommodation, communications, and governmental activities. The ADA also establishes requirements for telecommunications relay services.</a:t>
            </a:r>
          </a:p>
          <a:p>
            <a:pPr lvl="0"/>
            <a:endParaRPr lang="en-US" dirty="0"/>
          </a:p>
          <a:p>
            <a:pPr lvl="0"/>
            <a:r>
              <a:rPr lang="en-US" dirty="0"/>
              <a:t>The Health Insurance Portability and Accountability Act (HIPAA) mandates the protection and confidential handling of medical information.  </a:t>
            </a:r>
          </a:p>
          <a:p>
            <a:r>
              <a:rPr lang="en-US" dirty="0"/>
              <a:t> </a:t>
            </a:r>
          </a:p>
          <a:p>
            <a:r>
              <a:rPr lang="en-US" dirty="0"/>
              <a:t>As a best practice, supervisors and employees should discuss goals during coaching sessions in December of each year. Ideally, goals would be finalized in December. </a:t>
            </a:r>
          </a:p>
          <a:p>
            <a:r>
              <a:rPr lang="en-US" dirty="0"/>
              <a:t> </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29</a:t>
            </a:fld>
            <a:endParaRPr lang="en-US" dirty="0"/>
          </a:p>
        </p:txBody>
      </p:sp>
    </p:spTree>
    <p:extLst>
      <p:ext uri="{BB962C8B-B14F-4D97-AF65-F5344CB8AC3E}">
        <p14:creationId xmlns:p14="http://schemas.microsoft.com/office/powerpoint/2010/main" val="17817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top ten exciting things about the new appraisal system! [This is an animated slide. Each item will appear on click.]</a:t>
            </a:r>
          </a:p>
          <a:p>
            <a:endParaRPr lang="en-US" dirty="0"/>
          </a:p>
          <a:p>
            <a:r>
              <a:rPr lang="en-US" dirty="0"/>
              <a:t>10. No attachments</a:t>
            </a:r>
          </a:p>
          <a:p>
            <a:r>
              <a:rPr lang="en-US" dirty="0"/>
              <a:t>9. Simplified and SUPER-fied</a:t>
            </a:r>
          </a:p>
          <a:p>
            <a:r>
              <a:rPr lang="en-US" dirty="0"/>
              <a:t>8. Based on </a:t>
            </a:r>
            <a:r>
              <a:rPr lang="en-US" b="1" i="1" dirty="0"/>
              <a:t>REAL</a:t>
            </a:r>
            <a:r>
              <a:rPr lang="en-US" dirty="0"/>
              <a:t> job descriptions</a:t>
            </a:r>
          </a:p>
          <a:p>
            <a:r>
              <a:rPr lang="en-US" dirty="0"/>
              <a:t>7. Easy-to-use manual</a:t>
            </a:r>
          </a:p>
          <a:p>
            <a:r>
              <a:rPr lang="en-US" dirty="0"/>
              <a:t>6. </a:t>
            </a:r>
            <a:r>
              <a:rPr lang="en-US" b="1" i="1" dirty="0"/>
              <a:t>FINALLY</a:t>
            </a:r>
            <a:r>
              <a:rPr lang="en-US" dirty="0"/>
              <a:t>, a definition for base programs</a:t>
            </a:r>
          </a:p>
          <a:p>
            <a:r>
              <a:rPr lang="en-US" dirty="0"/>
              <a:t>5. Developed by an Extension team that worked hard, had fun, ate well, and made it look easy</a:t>
            </a:r>
          </a:p>
          <a:p>
            <a:r>
              <a:rPr lang="en-US" dirty="0"/>
              <a:t>4. Administration bought it</a:t>
            </a:r>
          </a:p>
          <a:p>
            <a:r>
              <a:rPr lang="en-US" dirty="0"/>
              <a:t>3. Under-budget and ahead of schedule</a:t>
            </a:r>
          </a:p>
          <a:p>
            <a:r>
              <a:rPr lang="en-US" dirty="0"/>
              <a:t>2. One shared form for both TSU and UT</a:t>
            </a:r>
          </a:p>
          <a:p>
            <a:r>
              <a:rPr lang="en-US" dirty="0"/>
              <a:t>1. It only happens </a:t>
            </a:r>
            <a:r>
              <a:rPr lang="en-US" b="1" i="1" dirty="0"/>
              <a:t>ONCE</a:t>
            </a:r>
            <a:r>
              <a:rPr lang="en-US" dirty="0"/>
              <a:t> a year</a:t>
            </a:r>
          </a:p>
          <a:p>
            <a:endParaRPr lang="en-US" dirty="0"/>
          </a:p>
          <a:p>
            <a:r>
              <a:rPr lang="en-US" dirty="0"/>
              <a:t>[This list was authored by Shirley Hastings, Beth Duncan, and Joseph</a:t>
            </a:r>
            <a:r>
              <a:rPr lang="en-US" baseline="0" dirty="0"/>
              <a:t> Donaldson. It was originally presented to Regional Directors, Program Leaders, and Area 4-H Specialists on August 9, 2016.]</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3</a:t>
            </a:fld>
            <a:endParaRPr lang="en-US" dirty="0"/>
          </a:p>
        </p:txBody>
      </p:sp>
    </p:spTree>
    <p:extLst>
      <p:ext uri="{BB962C8B-B14F-4D97-AF65-F5344CB8AC3E}">
        <p14:creationId xmlns:p14="http://schemas.microsoft.com/office/powerpoint/2010/main" val="3790863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next activity may be completed by asking participants</a:t>
            </a:r>
            <a:r>
              <a:rPr lang="en-US" baseline="0" dirty="0"/>
              <a:t> to either work with one other person or work in groups of 3-5 depending on the number of participants and the room size.]</a:t>
            </a:r>
          </a:p>
          <a:p>
            <a:endParaRPr lang="en-US" dirty="0"/>
          </a:p>
          <a:p>
            <a:r>
              <a:rPr lang="en-US" dirty="0"/>
              <a:t>Write</a:t>
            </a:r>
            <a:r>
              <a:rPr lang="en-US" baseline="0" dirty="0"/>
              <a:t> an example goal that you can use as a goal for the coming year. Share your goal with your group and state if the goal is a program goal, professional goal, or personal goal. Make sure to include a timeframe and tell how you will evaluate the goal. Everyone else in the group will evaluate the goal using the SMART criteria and make suggestions for improvement, if any. Now, take the next 10-15 minutes for this activity.</a:t>
            </a:r>
          </a:p>
          <a:p>
            <a:endParaRPr lang="en-US" baseline="0" dirty="0"/>
          </a:p>
          <a:p>
            <a:r>
              <a:rPr lang="en-US" baseline="0" dirty="0"/>
              <a:t>[After the participants have had time to work in their groups, bring them back together. Process the activity by asking each group for at least one goal. First, ask for a program goal. Next, ask for a professional development goal. Finally, ask for a personal goal. Allow participants to share highlights from their discussion and address any questions that arise. </a:t>
            </a:r>
            <a:r>
              <a:rPr lang="en-US" dirty="0"/>
              <a:t>Use these true or false questions below to wrap-up</a:t>
            </a:r>
            <a:r>
              <a:rPr lang="en-US" baseline="0" dirty="0"/>
              <a:t> the discussion on goals. Read the question, allow participants to share their answers, and review the correct answers.]</a:t>
            </a:r>
          </a:p>
          <a:p>
            <a:endParaRPr lang="en-US" baseline="0" dirty="0"/>
          </a:p>
          <a:p>
            <a:pPr marL="237127" indent="-237127">
              <a:buAutoNum type="arabicPeriod"/>
            </a:pPr>
            <a:r>
              <a:rPr lang="en-US" dirty="0"/>
              <a:t>True or False:</a:t>
            </a:r>
            <a:r>
              <a:rPr lang="en-US" baseline="0" dirty="0"/>
              <a:t> All employees must write three goals annually. [False, employee are only required to only set one goal. While you may set any number of goals, only three goals appear on the appraisal form.]</a:t>
            </a:r>
          </a:p>
          <a:p>
            <a:pPr marL="237127" indent="-237127" defTabSz="948507">
              <a:buFontTx/>
              <a:buAutoNum type="arabicPeriod"/>
              <a:defRPr/>
            </a:pPr>
            <a:r>
              <a:rPr lang="en-US" dirty="0"/>
              <a:t>True or False:</a:t>
            </a:r>
            <a:r>
              <a:rPr lang="en-US" baseline="0" dirty="0"/>
              <a:t> If employees write a personal goal, such as pursuing a healthy lifestyle, it is critically important that they do not disclose their personal health information, such as their weight, on their appraisal form. [True, personal and confidential means just that!]</a:t>
            </a:r>
          </a:p>
          <a:p>
            <a:pPr marL="237127" indent="-237127" defTabSz="948507">
              <a:buFontTx/>
              <a:buAutoNum type="arabicPeriod"/>
              <a:defRPr/>
            </a:pPr>
            <a:r>
              <a:rPr lang="en-US" dirty="0"/>
              <a:t>True or False:</a:t>
            </a:r>
            <a:r>
              <a:rPr lang="en-US" baseline="0" dirty="0"/>
              <a:t> As a best practice, supervisors and employees should wait until the appraisal interview in February to discuss goals for the coming year. [False, it is suggested that supervisors and employees discuss goals for the coming year in December.]</a:t>
            </a:r>
          </a:p>
          <a:p>
            <a:pPr marL="237127" indent="-237127" defTabSz="948507">
              <a:buFontTx/>
              <a:buAutoNum type="arabicPeriod"/>
              <a:defRPr/>
            </a:pPr>
            <a:r>
              <a:rPr lang="en-US" baseline="0" dirty="0"/>
              <a:t>T</a:t>
            </a:r>
            <a:r>
              <a:rPr lang="en-US" dirty="0"/>
              <a:t>rue or False:</a:t>
            </a:r>
            <a:r>
              <a:rPr lang="en-US" baseline="0" dirty="0"/>
              <a:t> Supervisors should tell each individual employee how many goals to write on their appraisal each year. [False, it is the employee’s choice to submit one, two, or three goals.]</a:t>
            </a:r>
          </a:p>
          <a:p>
            <a:pPr marL="237127" indent="-237127" defTabSz="948507">
              <a:buFontTx/>
              <a:buAutoNum type="arabicPeriod"/>
              <a:defRPr/>
            </a:pPr>
            <a:r>
              <a:rPr lang="en-US" baseline="0" dirty="0"/>
              <a:t>T</a:t>
            </a:r>
            <a:r>
              <a:rPr lang="en-US" dirty="0"/>
              <a:t>rue or False:</a:t>
            </a:r>
            <a:r>
              <a:rPr lang="en-US" baseline="0" dirty="0"/>
              <a:t> An employee may receive an overall rating of exemplary while not achieving any of the goals they set for the year. [True, the goals are to promote communications between supervisor and employees, promote overall employee and organizational effectiveness, and set action plans for the coming year. The goals are not specifically considered in assessing the performance. Also, the context of the employee’s job may have changed drastically so that the goals are not longer applicable. That does not create a problem, and there is no need to revise goals after the appraisal form has been finalized.] </a:t>
            </a:r>
          </a:p>
          <a:p>
            <a:pPr marL="237127" indent="-237127" defTabSz="948507">
              <a:buFontTx/>
              <a:buAutoNum type="arabicPeriod"/>
              <a:defRPr/>
            </a:pPr>
            <a:endParaRPr lang="en-US" baseline="0" dirty="0"/>
          </a:p>
          <a:p>
            <a:pPr marL="237127" indent="-237127" defTabSz="948507">
              <a:buFontTx/>
              <a:buAutoNum type="arabicPeriod"/>
              <a:defRPr/>
            </a:pPr>
            <a:endParaRPr lang="en-US" baseline="0" dirty="0"/>
          </a:p>
          <a:p>
            <a:pPr marL="237127" indent="-237127">
              <a:buAutoNum type="arabicPeriod"/>
            </a:pPr>
            <a:endParaRPr lang="en-US" baseline="0" dirty="0"/>
          </a:p>
        </p:txBody>
      </p:sp>
      <p:sp>
        <p:nvSpPr>
          <p:cNvPr id="4" name="Slide Number Placeholder 3"/>
          <p:cNvSpPr>
            <a:spLocks noGrp="1"/>
          </p:cNvSpPr>
          <p:nvPr>
            <p:ph type="sldNum" sz="quarter" idx="10"/>
          </p:nvPr>
        </p:nvSpPr>
        <p:spPr/>
        <p:txBody>
          <a:bodyPr/>
          <a:lstStyle/>
          <a:p>
            <a:fld id="{0D1F66B8-60F3-4227-B795-8C0B08B8D20F}" type="slidenum">
              <a:rPr lang="en-US" smtClean="0"/>
              <a:t>30</a:t>
            </a:fld>
            <a:endParaRPr lang="en-US" dirty="0"/>
          </a:p>
        </p:txBody>
      </p:sp>
    </p:spTree>
    <p:extLst>
      <p:ext uri="{BB962C8B-B14F-4D97-AF65-F5344CB8AC3E}">
        <p14:creationId xmlns:p14="http://schemas.microsoft.com/office/powerpoint/2010/main" val="1831956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screen shot from SUPER. You will click “add” to add your goal, and “edit” to modify the goal. Notice you can also click delete to start over. When you developed your “goals for the coming year” for your 2016 appraisal, those will transfer to your 2017 appraisal as “goals for the current year”. The actual appraisal form is three pages. All appraisal forms will be three pages. You will have character limits when writing these goals, and a counter (counting down the number of characters you have left) will be available in SUPER to assist you. Just a tip as you get started with this new system: Think about composing your first goal in Word and then copy and paste to see if it fits!</a:t>
            </a:r>
          </a:p>
          <a:p>
            <a:endParaRPr lang="en-US" dirty="0"/>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31</a:t>
            </a:fld>
            <a:endParaRPr lang="en-US" dirty="0"/>
          </a:p>
        </p:txBody>
      </p:sp>
    </p:spTree>
    <p:extLst>
      <p:ext uri="{BB962C8B-B14F-4D97-AF65-F5344CB8AC3E}">
        <p14:creationId xmlns:p14="http://schemas.microsoft.com/office/powerpoint/2010/main" val="1570446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screen shot from SUPER. Again, when you developed your “goals for the coming year” as part of your 2016 appraisal, those will transfer to your 2017 appraisal. This screen shows where the supervisor marks accomplished, progress, or no progress. A box for supervisor comments is provided. You will have character limits for these comments, and a counter (counting down the number of characters you have left) will appear in the box to assist you. </a:t>
            </a:r>
          </a:p>
          <a:p>
            <a:endParaRPr lang="en-US" dirty="0"/>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32</a:t>
            </a:fld>
            <a:endParaRPr lang="en-US" dirty="0"/>
          </a:p>
        </p:txBody>
      </p:sp>
    </p:spTree>
    <p:extLst>
      <p:ext uri="{BB962C8B-B14F-4D97-AF65-F5344CB8AC3E}">
        <p14:creationId xmlns:p14="http://schemas.microsoft.com/office/powerpoint/2010/main" val="760755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Four for today’s workshop deals with how performance is assessed. </a:t>
            </a:r>
          </a:p>
        </p:txBody>
      </p:sp>
      <p:sp>
        <p:nvSpPr>
          <p:cNvPr id="4" name="Slide Number Placeholder 3"/>
          <p:cNvSpPr>
            <a:spLocks noGrp="1"/>
          </p:cNvSpPr>
          <p:nvPr>
            <p:ph type="sldNum" sz="quarter" idx="10"/>
          </p:nvPr>
        </p:nvSpPr>
        <p:spPr/>
        <p:txBody>
          <a:bodyPr/>
          <a:lstStyle/>
          <a:p>
            <a:fld id="{0D1F66B8-60F3-4227-B795-8C0B08B8D20F}" type="slidenum">
              <a:rPr lang="en-US" smtClean="0"/>
              <a:t>33</a:t>
            </a:fld>
            <a:endParaRPr lang="en-US" dirty="0"/>
          </a:p>
        </p:txBody>
      </p:sp>
    </p:spTree>
    <p:extLst>
      <p:ext uri="{BB962C8B-B14F-4D97-AF65-F5344CB8AC3E}">
        <p14:creationId xmlns:p14="http://schemas.microsoft.com/office/powerpoint/2010/main" val="927539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b="1" i="1" dirty="0"/>
              <a:t>Annual Summarized</a:t>
            </a:r>
            <a:r>
              <a:rPr lang="en-US" b="1" i="1" baseline="0" dirty="0"/>
              <a:t> Data – </a:t>
            </a:r>
            <a:r>
              <a:rPr lang="en-US" dirty="0"/>
              <a:t>Annual summarized data from SUPER modules will be displayed in the appraisal for the year of the appraisal. </a:t>
            </a:r>
            <a:r>
              <a:rPr lang="en-US" dirty="0"/>
              <a:t>The data elements listed on page 21, when summarized on an annual basis, have utility for appraisal purposes. The data elements are listed with the SUPER module where the data originates. The employee profile data comes from the SUPER profile module, professional development data comes from the training/registration module, and impact summaries come from the delivery module. </a:t>
            </a:r>
          </a:p>
          <a:p>
            <a:pPr marL="177845" indent="-177845">
              <a:buFont typeface="Arial" panose="020B0604020202020204" pitchFamily="34" charset="0"/>
              <a:buChar char="•"/>
            </a:pPr>
            <a:endParaRPr lang="en-US" dirty="0"/>
          </a:p>
          <a:p>
            <a:pPr marL="474254" lvl="1"/>
            <a:r>
              <a:rPr lang="en-US" dirty="0"/>
              <a:t>[Share a couple of examples from the list on page 21, such as “achievements” which comes from the Profile module.] </a:t>
            </a:r>
          </a:p>
          <a:p>
            <a:endParaRPr lang="en-US" dirty="0"/>
          </a:p>
          <a:p>
            <a:pPr marL="652099" lvl="1" indent="-177845">
              <a:buFont typeface="Arial" panose="020B0604020202020204" pitchFamily="34" charset="0"/>
              <a:buChar char="•"/>
            </a:pPr>
            <a:r>
              <a:rPr lang="en-US" dirty="0"/>
              <a:t>The summarized data has a critical role in documenting and measuring performance. Employees should examine the data for self-appraisal and program evaluation and improvement purposes. Supervisors should consider the data for coaching the employee in performance, developing appropriate goals, and making appraisal ratings.  </a:t>
            </a:r>
            <a:endParaRPr lang="en-US" sz="1100" dirty="0"/>
          </a:p>
          <a:p>
            <a:endParaRPr lang="en-US" dirty="0"/>
          </a:p>
          <a:p>
            <a:pPr marL="177845" indent="-177845">
              <a:buFont typeface="Arial" panose="020B0604020202020204" pitchFamily="34" charset="0"/>
              <a:buChar char="•"/>
            </a:pPr>
            <a:r>
              <a:rPr lang="en-US" b="1" i="1" dirty="0"/>
              <a:t>Suggested</a:t>
            </a:r>
            <a:r>
              <a:rPr lang="en-US" b="1" i="1" baseline="0" dirty="0"/>
              <a:t> Approach – </a:t>
            </a:r>
            <a:r>
              <a:rPr lang="en-US" dirty="0"/>
              <a:t>Foremost, the employee should have already received coaching regarding major performance issues during the year. </a:t>
            </a:r>
            <a:r>
              <a:rPr lang="en-US" dirty="0"/>
              <a:t>As an illustration, if reports are not submitted in an accurate and timely manner, the supervisor needs to coach the employee at the time the report is due. Also, just because coaching took place does not mean the employee will receive a rating of meets expectations or higher. Keeping open lines of communication provides an opportunity for both the supervisor and employee to understand what is causing the performance issue and address it. To continue the reporting example, an employee may not know how to utilize reports to improve programming efforts and/or may not understand what constitutes impact and how to effectively share it with stakeholders. Furthermore, this illustrates the developmental orientation of performance appraisal which should be encouraged rather than a “gotcha” orientation which is unacceptable.       </a:t>
            </a:r>
          </a:p>
          <a:p>
            <a:r>
              <a:rPr lang="en-US" dirty="0"/>
              <a:t> </a:t>
            </a:r>
          </a:p>
          <a:p>
            <a:pPr marL="652099" lvl="1" indent="-177845">
              <a:buFont typeface="Arial" panose="020B0604020202020204" pitchFamily="34" charset="0"/>
              <a:buChar char="•"/>
            </a:pPr>
            <a:r>
              <a:rPr lang="en-US" dirty="0"/>
              <a:t>Supervisors should first review the performance factors and criteria. This serves as a reminder of the various performance levels, and it is important before assessing performance so that the review conducted represents the stated criteria. This serves as a reminder and it also contributes to consistency and fairness in reviewing employees with the same job titles. [Ask participants to look at the suggested approach on page 22. Emphasize that the data shown will be only for the year of the appraisal.]</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b="1" i="1" dirty="0"/>
              <a:t>Supervisor’s Files – </a:t>
            </a:r>
            <a:r>
              <a:rPr lang="en-US" dirty="0"/>
              <a:t>County Directors should have one file for every employee specific to appraisal. It should include information such as notes, reprimands, letters of commendation, and performance-based examples. Regional Directors should have one appraisal file for every county. To both assess performance and prepare for the appraisal interview, supervisors should review the file, among other information sources. </a:t>
            </a:r>
          </a:p>
          <a:p>
            <a:r>
              <a:rPr lang="en-US" dirty="0"/>
              <a:t> </a:t>
            </a:r>
          </a:p>
          <a:p>
            <a:pPr marL="652099" lvl="1" indent="-177845">
              <a:buFont typeface="Arial" panose="020B0604020202020204" pitchFamily="34" charset="0"/>
              <a:buChar char="•"/>
            </a:pPr>
            <a:r>
              <a:rPr lang="en-US" dirty="0"/>
              <a:t>While these files are important, they are not maintained to “prove” given performance ratings, and they are not more critical than observation and annual summarized data such as impact statements. They are maintained to show examples to employees and look for ways to develop employees and the organization. The files show quality of work in a way that numbers alone may not. The files should only reflect the employee’s performance, knowledge, skills, abilities, and/or behavior. </a:t>
            </a:r>
          </a:p>
          <a:p>
            <a:pPr marL="652099" lvl="1" indent="-177845">
              <a:buFont typeface="Arial" panose="020B0604020202020204" pitchFamily="34" charset="0"/>
              <a:buChar char="•"/>
            </a:pPr>
            <a:r>
              <a:rPr lang="en-US" dirty="0"/>
              <a:t>Note the discussion on page 22 that “While these files are not the official personnel files, they are legal documents, property of the Tennessee State University and the University of Tennessee…..These files, like all personnel information, must be maintained in a locked filing cabinet or computer in a secure location in the Extension office. The files must be kept as long as the individual is employed and three years after they leave employment unless the individual was involved in an appraisal appeal process in which case they are retained forever.“</a:t>
            </a:r>
          </a:p>
          <a:p>
            <a:endParaRPr lang="en-US" dirty="0"/>
          </a:p>
          <a:p>
            <a:pPr marL="177845" indent="-177845">
              <a:buFont typeface="Arial" panose="020B0604020202020204" pitchFamily="34" charset="0"/>
              <a:buChar char="•"/>
            </a:pPr>
            <a:r>
              <a:rPr lang="en-US" b="1" i="1" dirty="0"/>
              <a:t>Information Sources and Alignment to Criteria –</a:t>
            </a:r>
            <a:r>
              <a:rPr lang="en-US" dirty="0"/>
              <a:t> Review pages 23-24 in the manual, and note the following:</a:t>
            </a:r>
          </a:p>
          <a:p>
            <a:pPr marL="652099" lvl="1" indent="-177845" defTabSz="948507">
              <a:buFont typeface="Arial" panose="020B0604020202020204" pitchFamily="34" charset="0"/>
              <a:buChar char="•"/>
              <a:defRPr/>
            </a:pPr>
            <a:r>
              <a:rPr lang="en-US" dirty="0"/>
              <a:t>Table 4 shows alignment between information sources and appraisal criteria. It is critically important that Table 4 not be misinterpreted. The performance appraisal interview is not a presentation. The employee should not be bringing these materials to the supervisor. </a:t>
            </a:r>
          </a:p>
          <a:p>
            <a:pPr marL="652099" lvl="1" indent="-177845" defTabSz="948507">
              <a:buFont typeface="Arial" panose="020B0604020202020204" pitchFamily="34" charset="0"/>
              <a:buChar char="•"/>
              <a:defRPr/>
            </a:pPr>
            <a:r>
              <a:rPr lang="en-US" dirty="0"/>
              <a:t>Likewise, Table 4 is not an exhaustive list of information sources that may be used to assess performance. The information sources are examples, and in all cases, quality must be considered. Consider an employee who has a record of professional development consistent with their professional development plan and job assignments. However, the employee is chronically late to the professional development sessions. The employee is neither fully participating in the professional development opportunities nor exhibiting positive work habits. </a:t>
            </a:r>
          </a:p>
          <a:p>
            <a:r>
              <a:rPr lang="en-US" dirty="0"/>
              <a:t> </a:t>
            </a:r>
          </a:p>
          <a:p>
            <a:pPr marL="177845" indent="-177845">
              <a:buFont typeface="Arial" panose="020B0604020202020204" pitchFamily="34" charset="0"/>
              <a:buChar char="•"/>
            </a:pPr>
            <a:r>
              <a:rPr lang="en-US" b="1" i="1" dirty="0"/>
              <a:t>Performance Appraisal Averages – </a:t>
            </a:r>
            <a:r>
              <a:rPr lang="en-US" dirty="0"/>
              <a:t>The supervisor rates the employee on the performance criteria which are organized by performance factor. </a:t>
            </a:r>
            <a:r>
              <a:rPr lang="en-US" dirty="0"/>
              <a:t>The criteria ratings are summed and averaged within a performance factor to produce a score for each factor. </a:t>
            </a:r>
            <a:r>
              <a:rPr lang="en-US" dirty="0"/>
              <a:t>The scores are summed for the overall rating (see page 25).</a:t>
            </a:r>
            <a:endParaRPr lang="en-US" b="1" i="1" dirty="0"/>
          </a:p>
          <a:p>
            <a:pPr marL="177845" indent="-177845">
              <a:buFont typeface="Arial" panose="020B0604020202020204" pitchFamily="34" charset="0"/>
              <a:buChar char="•"/>
            </a:pPr>
            <a:endParaRPr lang="en-US" b="1" i="1" dirty="0"/>
          </a:p>
          <a:p>
            <a:pPr marL="177845" indent="-177845">
              <a:buFont typeface="Arial" panose="020B0604020202020204" pitchFamily="34" charset="0"/>
              <a:buChar char="•"/>
            </a:pPr>
            <a:r>
              <a:rPr lang="en-US" b="1" i="1" dirty="0"/>
              <a:t>Performance</a:t>
            </a:r>
            <a:r>
              <a:rPr lang="en-US" b="1" i="1" baseline="0" dirty="0"/>
              <a:t> Appraisal Comments – </a:t>
            </a:r>
            <a:r>
              <a:rPr lang="en-US" dirty="0"/>
              <a:t>Supervisors must provide comments for all five performance factors. </a:t>
            </a:r>
            <a:r>
              <a:rPr lang="en-US" dirty="0"/>
              <a:t>The comments should be aligned with the performance factor and may represent performance strengths, challenges, areas of improvement, and goals. While the space for comments on the performance appraisal form is limited, an employee should receive other forms of feedback during the year such as coaching during a one-on-one conversation with their supervisor or a letter of commendation from a regional program leader so that comments on the appraisal form summarize previous communications. </a:t>
            </a:r>
            <a:r>
              <a:rPr lang="en-US" dirty="0"/>
              <a:t>See the example on page 26.</a:t>
            </a:r>
            <a:endParaRPr lang="en-US" b="1" i="1" baseline="0" dirty="0"/>
          </a:p>
          <a:p>
            <a:pPr marL="177845" indent="-177845">
              <a:buFont typeface="Arial" panose="020B0604020202020204" pitchFamily="34" charset="0"/>
              <a:buChar char="•"/>
            </a:pPr>
            <a:endParaRPr lang="en-US" b="1" i="1" dirty="0"/>
          </a:p>
        </p:txBody>
      </p:sp>
      <p:sp>
        <p:nvSpPr>
          <p:cNvPr id="4" name="Slide Number Placeholder 3"/>
          <p:cNvSpPr>
            <a:spLocks noGrp="1"/>
          </p:cNvSpPr>
          <p:nvPr>
            <p:ph type="sldNum" sz="quarter" idx="10"/>
          </p:nvPr>
        </p:nvSpPr>
        <p:spPr/>
        <p:txBody>
          <a:bodyPr/>
          <a:lstStyle/>
          <a:p>
            <a:fld id="{0D1F66B8-60F3-4227-B795-8C0B08B8D20F}" type="slidenum">
              <a:rPr lang="en-US" smtClean="0"/>
              <a:t>34</a:t>
            </a:fld>
            <a:endParaRPr lang="en-US" dirty="0"/>
          </a:p>
        </p:txBody>
      </p:sp>
    </p:spTree>
    <p:extLst>
      <p:ext uri="{BB962C8B-B14F-4D97-AF65-F5344CB8AC3E}">
        <p14:creationId xmlns:p14="http://schemas.microsoft.com/office/powerpoint/2010/main" val="1192779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b="1" i="1" dirty="0"/>
              <a:t>Impact of Leave of Absence – </a:t>
            </a:r>
            <a:r>
              <a:rPr lang="en-US" dirty="0"/>
              <a:t>A leave of absence may affect an employee’s quantity of work, but will not necessarily affect the quality of work performed. Supervisors must use care to ensure that ratings and comments cannot be perceived as an adverse action based on the employee’s absence during an approved leave of absence. Doing so may violate federal and state laws. </a:t>
            </a:r>
          </a:p>
          <a:p>
            <a:pPr marL="652099" lvl="1" indent="-177845">
              <a:buFont typeface="Arial" panose="020B0604020202020204" pitchFamily="34" charset="0"/>
              <a:buChar char="•"/>
            </a:pPr>
            <a:r>
              <a:rPr lang="en-US" dirty="0"/>
              <a:t> If an employee is on an approved leave of absence (such as Family Medical Leave, Maternity Leave, and Military Service Leave) during the review period, the actual dates that the employee is actively at work will be recorded on the appraisal form. The employee will be reviewed on work performed during this review period. If an employee is on an approved leave of absence for the entire review period, record this on a performance appraisal form so that a record can be placed in his/her personnel file.</a:t>
            </a:r>
          </a:p>
          <a:p>
            <a:pPr marL="652099" lvl="1" indent="-177845">
              <a:buFont typeface="Arial" panose="020B0604020202020204" pitchFamily="34" charset="0"/>
              <a:buChar char="•"/>
            </a:pPr>
            <a:r>
              <a:rPr lang="en-US" dirty="0"/>
              <a:t>Pages 26 and 27 include a great description of Family Medical Leave Act, Tennessee Maternity Leave Act, and Military Service. Let’s take just a few moments to allow everyone to read pages 26 and 27. [After a few minutes, ask the group if they have questions. Address their questions before continuing.]  </a:t>
            </a:r>
          </a:p>
          <a:p>
            <a:pPr marL="177845" indent="-177845" defTabSz="948507">
              <a:buFont typeface="Arial" panose="020B0604020202020204" pitchFamily="34" charset="0"/>
              <a:buChar char="•"/>
              <a:defRPr/>
            </a:pPr>
            <a:endParaRPr lang="en-US" b="1" i="1" dirty="0"/>
          </a:p>
          <a:p>
            <a:pPr marL="177845" indent="-177845" defTabSz="948507">
              <a:buFont typeface="Arial" panose="020B0604020202020204" pitchFamily="34" charset="0"/>
              <a:buChar char="•"/>
              <a:defRPr/>
            </a:pPr>
            <a:r>
              <a:rPr lang="en-US" b="1" i="1" dirty="0"/>
              <a:t>Understanding Low Performance</a:t>
            </a:r>
            <a:r>
              <a:rPr lang="en-US" b="1" i="1" baseline="0" dirty="0"/>
              <a:t> – </a:t>
            </a:r>
            <a:r>
              <a:rPr lang="en-US" baseline="0" dirty="0"/>
              <a:t>Pages 27 and 28 highlight the causes low performance. </a:t>
            </a:r>
            <a:r>
              <a:rPr lang="en-US" dirty="0"/>
              <a:t>The supervisor should consider causes of low performance (ratings of </a:t>
            </a:r>
            <a:r>
              <a:rPr lang="en-US" i="1" dirty="0"/>
              <a:t>unsatisfactory</a:t>
            </a:r>
            <a:r>
              <a:rPr lang="en-US" dirty="0"/>
              <a:t> and/or </a:t>
            </a:r>
            <a:r>
              <a:rPr lang="en-US" i="1" dirty="0"/>
              <a:t>needs improvement</a:t>
            </a:r>
            <a:r>
              <a:rPr lang="en-US" dirty="0"/>
              <a:t>). Ineffective performance is shown in three dimensions on page 25: organizational policies and practices, job concerns, personal problems. While the source of low performance does not have bearing on the actual rating, understanding the source helps to set a course of action, for example setting appropriate goals or creating a performance improvement plan. The supervisor should never bring up personal problems to the employee, only work habits and behaviors. However, the supervisor does have an important role in making sure employees are aware of the Employee Assistance Program that can help them to access services to address personal and family issues. [This is an opportune time to share the Employee Assistance Program phone number and website. For UT employees, The State of Tennessee EAP contact is Magellan Health Services at 855-Here4TN (855-437-3486). In the Knoxville area, if you have questions, please call (865) 946-8847. Website: http://hr.utk.edu/employee-relations/employee-assistance/]</a:t>
            </a:r>
          </a:p>
          <a:p>
            <a:pPr defTabSz="948507">
              <a:defRPr/>
            </a:pPr>
            <a:endParaRPr lang="en-US" b="1" i="1" dirty="0"/>
          </a:p>
          <a:p>
            <a:pPr marL="177845" indent="-177845" defTabSz="948507">
              <a:buFont typeface="Arial" panose="020B0604020202020204" pitchFamily="34" charset="0"/>
              <a:buChar char="•"/>
              <a:defRPr/>
            </a:pPr>
            <a:r>
              <a:rPr lang="en-US" b="1" i="1" dirty="0"/>
              <a:t>County Director’s Appraisal Checklist – </a:t>
            </a:r>
            <a:r>
              <a:rPr lang="en-US" dirty="0"/>
              <a:t>Look at the county director’s appraisal checklist on pages 28 and 29. Notice that this checklist covers scheduling, preparing for the interview, conducting the interview, and completing the appraisal process. [You may want to spend more time on this by talking through the 12 steps on the checklist. Regional directors are encouraged to share this checklist frequently in 2017 during county director meetings.]</a:t>
            </a:r>
            <a:endParaRPr lang="en-US" b="1" i="1" dirty="0"/>
          </a:p>
          <a:p>
            <a:pPr marL="177845" indent="-177845" defTabSz="948507">
              <a:buFont typeface="Arial" panose="020B0604020202020204" pitchFamily="34" charset="0"/>
              <a:buChar char="•"/>
              <a:defRPr/>
            </a:pPr>
            <a:endParaRPr lang="en-US" dirty="0"/>
          </a:p>
          <a:p>
            <a:pPr marL="177845" indent="-1778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35</a:t>
            </a:fld>
            <a:endParaRPr lang="en-US" dirty="0"/>
          </a:p>
        </p:txBody>
      </p:sp>
    </p:spTree>
    <p:extLst>
      <p:ext uri="{BB962C8B-B14F-4D97-AF65-F5344CB8AC3E}">
        <p14:creationId xmlns:p14="http://schemas.microsoft.com/office/powerpoint/2010/main" val="3437666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descriptions</a:t>
            </a:r>
            <a:r>
              <a:rPr lang="en-US" baseline="0" dirty="0"/>
              <a:t> for the role of Extension Agent and County Director, we are considering the entire description. In this example for Optimizing Human Capital, the county director would have to achieve all of the criteria to receive exemplary (5). If any of those descriptions do not represent the county director’s performance, then we would review exceeds expectations (4). If any of those had not been achieved, we would then review the description for meets expectations (3) and so on. </a:t>
            </a:r>
          </a:p>
          <a:p>
            <a:endParaRPr lang="en-US" baseline="0" dirty="0"/>
          </a:p>
          <a:p>
            <a:r>
              <a:rPr lang="en-US" baseline="0" dirty="0"/>
              <a:t>In other words, for </a:t>
            </a:r>
            <a:r>
              <a:rPr lang="en-US" i="1" baseline="0" dirty="0"/>
              <a:t>Optimizing Human Capital</a:t>
            </a:r>
            <a:r>
              <a:rPr lang="en-US" baseline="0" dirty="0"/>
              <a:t>, we are making one rating for the County Director, not one rating for their performance as an agent, and a second rating for their performance as a county director. It should be noted that the formal job title is “Extension Agent and County Director.” We do not have anyone with the title “County Director” but we do use the term “County Director” in conversation and in presentations like this for clarity.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36</a:t>
            </a:fld>
            <a:endParaRPr lang="en-US" dirty="0"/>
          </a:p>
        </p:txBody>
      </p:sp>
    </p:spTree>
    <p:extLst>
      <p:ext uri="{BB962C8B-B14F-4D97-AF65-F5344CB8AC3E}">
        <p14:creationId xmlns:p14="http://schemas.microsoft.com/office/powerpoint/2010/main" val="2672623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a:t>
            </a:r>
            <a:r>
              <a:rPr lang="en-US" baseline="0" dirty="0"/>
              <a:t> example screen shot from SUPER. The performance factors and criteria will be grouped together. In this case, program accomplishments is the performance factor and base programs is the criteria. Notice that the descriptions will be listed. The county director and/or regional director will just click the box, and this example shows Exceeds Expectations (4) is has been marked (it grays out and a check mark is shown). It can be changed just by clicking another level.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37</a:t>
            </a:fld>
            <a:endParaRPr lang="en-US" dirty="0"/>
          </a:p>
        </p:txBody>
      </p:sp>
    </p:spTree>
    <p:extLst>
      <p:ext uri="{BB962C8B-B14F-4D97-AF65-F5344CB8AC3E}">
        <p14:creationId xmlns:p14="http://schemas.microsoft.com/office/powerpoint/2010/main" val="3740542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cover the summary and next steps as</a:t>
            </a:r>
            <a:r>
              <a:rPr lang="en-US" baseline="0" dirty="0"/>
              <a:t> well as address any questions that you have before we adjourn today.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38</a:t>
            </a:fld>
            <a:endParaRPr lang="en-US" dirty="0"/>
          </a:p>
        </p:txBody>
      </p:sp>
    </p:spTree>
    <p:extLst>
      <p:ext uri="{BB962C8B-B14F-4D97-AF65-F5344CB8AC3E}">
        <p14:creationId xmlns:p14="http://schemas.microsoft.com/office/powerpoint/2010/main" val="162827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next activity may be completed by asking participants</a:t>
            </a:r>
            <a:r>
              <a:rPr lang="en-US" baseline="0" dirty="0"/>
              <a:t> to either work with one other person or work in groups of 3-5 depending on the number of participants and the room size.]</a:t>
            </a:r>
          </a:p>
          <a:p>
            <a:endParaRPr lang="en-US" dirty="0"/>
          </a:p>
          <a:p>
            <a:r>
              <a:rPr lang="en-US" baseline="0" dirty="0"/>
              <a:t>The next activity will help us to process today’s workshop. Look at the four questions on the screen. Discuss these questions in your group; there are no right or wrong answers. Now, take the next 15 minutes to talk over these questions in your group. </a:t>
            </a:r>
          </a:p>
          <a:p>
            <a:endParaRPr lang="en-US" baseline="0" dirty="0"/>
          </a:p>
          <a:p>
            <a:r>
              <a:rPr lang="en-US" baseline="0" dirty="0"/>
              <a:t>[After the participants have had time to work in their groups, bring them back together. Process the activity by asking participants to respond.]</a:t>
            </a:r>
          </a:p>
          <a:p>
            <a:endParaRPr lang="en-US" baseline="0" dirty="0"/>
          </a:p>
        </p:txBody>
      </p:sp>
      <p:sp>
        <p:nvSpPr>
          <p:cNvPr id="4" name="Slide Number Placeholder 3"/>
          <p:cNvSpPr>
            <a:spLocks noGrp="1"/>
          </p:cNvSpPr>
          <p:nvPr>
            <p:ph type="sldNum" sz="quarter" idx="10"/>
          </p:nvPr>
        </p:nvSpPr>
        <p:spPr/>
        <p:txBody>
          <a:bodyPr/>
          <a:lstStyle/>
          <a:p>
            <a:fld id="{0D1F66B8-60F3-4227-B795-8C0B08B8D20F}" type="slidenum">
              <a:rPr lang="en-US" smtClean="0"/>
              <a:t>39</a:t>
            </a:fld>
            <a:endParaRPr lang="en-US" dirty="0"/>
          </a:p>
        </p:txBody>
      </p:sp>
    </p:spTree>
    <p:extLst>
      <p:ext uri="{BB962C8B-B14F-4D97-AF65-F5344CB8AC3E}">
        <p14:creationId xmlns:p14="http://schemas.microsoft.com/office/powerpoint/2010/main" val="188949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After this workshop, you will be able to:</a:t>
            </a:r>
          </a:p>
          <a:p>
            <a:pPr marL="533535" indent="-533535">
              <a:buFont typeface="+mj-lt"/>
              <a:buAutoNum type="arabicPeriod"/>
            </a:pPr>
            <a:r>
              <a:rPr lang="en-US" dirty="0"/>
              <a:t>Explain Extension’s new performance appraisal system for Extension Agents, Area Extension Specialists, and County Directors</a:t>
            </a:r>
          </a:p>
          <a:p>
            <a:pPr marL="533535" indent="-533535">
              <a:buFont typeface="+mj-lt"/>
              <a:buAutoNum type="arabicPeriod"/>
            </a:pPr>
            <a:r>
              <a:rPr lang="en-US" dirty="0"/>
              <a:t>Understand how to conduct the performance appraisal</a:t>
            </a:r>
          </a:p>
          <a:p>
            <a:pPr marL="533535" indent="-533535">
              <a:buFont typeface="+mj-lt"/>
              <a:buAutoNum type="arabicPeriod"/>
            </a:pPr>
            <a:r>
              <a:rPr lang="en-US" dirty="0"/>
              <a:t>Describe how employee goals are used to develop employees, guide performance, and promote communication between supervisors and employees </a:t>
            </a:r>
          </a:p>
          <a:p>
            <a:pPr marL="533535" indent="-533535">
              <a:buFont typeface="+mj-lt"/>
              <a:buAutoNum type="arabicPeriod"/>
            </a:pPr>
            <a:r>
              <a:rPr lang="en-US" dirty="0"/>
              <a:t>Discuss how performance is assessed  </a:t>
            </a:r>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4</a:t>
            </a:fld>
            <a:endParaRPr lang="en-US" dirty="0"/>
          </a:p>
        </p:txBody>
      </p:sp>
    </p:spTree>
    <p:extLst>
      <p:ext uri="{BB962C8B-B14F-4D97-AF65-F5344CB8AC3E}">
        <p14:creationId xmlns:p14="http://schemas.microsoft.com/office/powerpoint/2010/main" val="2534354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b="1" i="1" baseline="0" dirty="0"/>
              <a:t>Complete IAP for 2017 </a:t>
            </a:r>
            <a:r>
              <a:rPr lang="en-US" baseline="0" dirty="0"/>
              <a:t>– Complete your IAP for 2017. Again, the comments and program development score from the RPL will transfer in SUPER to your 2017 appraisal form.</a:t>
            </a:r>
          </a:p>
          <a:p>
            <a:pPr marL="177845" indent="-177845">
              <a:buFont typeface="Arial" panose="020B0604020202020204" pitchFamily="34" charset="0"/>
              <a:buChar char="•"/>
            </a:pPr>
            <a:r>
              <a:rPr lang="en-US" b="1" i="1" baseline="0" dirty="0"/>
              <a:t>Complete Goals for the Coming Year </a:t>
            </a:r>
            <a:r>
              <a:rPr lang="en-US" baseline="0" dirty="0"/>
              <a:t>– Complete your goals for the coming year. These will transfer in SUPER to your 2017 appraisal form.  </a:t>
            </a:r>
          </a:p>
          <a:p>
            <a:pPr marL="177845" indent="-177845" defTabSz="948507">
              <a:buFont typeface="Arial" panose="020B0604020202020204" pitchFamily="34" charset="0"/>
              <a:buChar char="•"/>
              <a:defRPr/>
            </a:pPr>
            <a:r>
              <a:rPr lang="en-US" b="1" i="1" dirty="0"/>
              <a:t>Use the Manual</a:t>
            </a:r>
            <a:r>
              <a:rPr lang="en-US" dirty="0"/>
              <a:t> – I want emphasize</a:t>
            </a:r>
            <a:r>
              <a:rPr lang="en-US" baseline="0" dirty="0"/>
              <a:t> that one of the best things about this revised appraisal system is that it comes with a manual! Please continue to use the manual. It is 57 pages which seems like a lot! It clarifies many things that were ambiguous in all previous appraisal systems. It will provide consistency and fairness across counties and regions in appraisal implementation. Notice on page 6 of the manual, a list of suggestions are made for using the manual:</a:t>
            </a:r>
          </a:p>
          <a:p>
            <a:pPr marL="652099" lvl="1" indent="-177845">
              <a:buFont typeface="Arial" panose="020B0604020202020204" pitchFamily="34" charset="0"/>
              <a:buChar char="•"/>
            </a:pPr>
            <a:r>
              <a:rPr lang="en-US" dirty="0"/>
              <a:t>Schedule time annually for yourself to review the entire manual.</a:t>
            </a:r>
          </a:p>
          <a:p>
            <a:pPr marL="652099" lvl="1" indent="-177845">
              <a:buFont typeface="Arial" panose="020B0604020202020204" pitchFamily="34" charset="0"/>
              <a:buChar char="•"/>
            </a:pPr>
            <a:r>
              <a:rPr lang="en-US" dirty="0"/>
              <a:t>Schedule time at least quarterly for yourself to carefully review the appraisal criteria and consider your work performance, plans, and goals. </a:t>
            </a:r>
          </a:p>
          <a:p>
            <a:pPr marL="652099" lvl="1" indent="-177845">
              <a:buFont typeface="Arial" panose="020B0604020202020204" pitchFamily="34" charset="0"/>
              <a:buChar char="•"/>
            </a:pPr>
            <a:r>
              <a:rPr lang="en-US" dirty="0"/>
              <a:t>Review one section (Introduction, Performance Factors and Criteria, Conducting the Appraisal, Goals, and Assessing Performance) in each weekly office conference five weeks prior to the date appraisals are due to County Directors. </a:t>
            </a:r>
          </a:p>
          <a:p>
            <a:pPr marL="652099" lvl="1" indent="-177845">
              <a:buFont typeface="Arial" panose="020B0604020202020204" pitchFamily="34" charset="0"/>
              <a:buChar char="•"/>
            </a:pPr>
            <a:r>
              <a:rPr lang="en-US" dirty="0"/>
              <a:t>Review the manual prior to and during each step in the appraisal process.  </a:t>
            </a:r>
          </a:p>
          <a:p>
            <a:pPr marL="652099" lvl="1" indent="-177845">
              <a:buFont typeface="Arial" panose="020B0604020202020204" pitchFamily="34" charset="0"/>
              <a:buChar char="•"/>
            </a:pPr>
            <a:r>
              <a:rPr lang="en-US" dirty="0"/>
              <a:t>Review the performance factors, criteria, and descriptions. If anything seems confusing, contact your supervisor. </a:t>
            </a:r>
          </a:p>
          <a:p>
            <a:pPr marL="177845" indent="-177845">
              <a:buFont typeface="Arial" panose="020B0604020202020204" pitchFamily="34" charset="0"/>
              <a:buChar char="•"/>
            </a:pPr>
            <a:r>
              <a:rPr lang="en-US" b="1" i="1" kern="1200" dirty="0">
                <a:solidFill>
                  <a:schemeClr val="tx1"/>
                </a:solidFill>
                <a:effectLst/>
                <a:latin typeface="+mn-lt"/>
                <a:ea typeface="+mn-ea"/>
                <a:cs typeface="+mn-cs"/>
              </a:rPr>
              <a:t>Online</a:t>
            </a:r>
            <a:r>
              <a:rPr lang="en-US" b="1" i="1" kern="1200" baseline="0" dirty="0">
                <a:solidFill>
                  <a:schemeClr val="tx1"/>
                </a:solidFill>
                <a:effectLst/>
                <a:latin typeface="+mn-lt"/>
                <a:ea typeface="+mn-ea"/>
                <a:cs typeface="+mn-cs"/>
              </a:rPr>
              <a:t> Resources </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All of the materials,</a:t>
            </a:r>
            <a:r>
              <a:rPr lang="en-US" kern="1200" baseline="0" dirty="0">
                <a:solidFill>
                  <a:schemeClr val="tx1"/>
                </a:solidFill>
                <a:effectLst/>
                <a:latin typeface="+mn-lt"/>
                <a:ea typeface="+mn-ea"/>
                <a:cs typeface="+mn-cs"/>
              </a:rPr>
              <a:t> such as the performance factors and criteria, appraisal manual, and white paper have been posted to the performance appraisal page: </a:t>
            </a:r>
            <a:r>
              <a:rPr lang="en-US" dirty="0"/>
              <a:t>https://extension.tennessee.edu/eesd/Pages/PerformanceAppraisal.aspx</a:t>
            </a:r>
          </a:p>
          <a:p>
            <a:pPr marL="652099" lvl="1" indent="-177845">
              <a:buFont typeface="Arial" panose="020B0604020202020204" pitchFamily="34" charset="0"/>
              <a:buChar char="•"/>
            </a:pPr>
            <a:r>
              <a:rPr lang="en-US" dirty="0"/>
              <a:t>If there are any updates or additional materials, they will be posted to this page. </a:t>
            </a:r>
          </a:p>
          <a:p>
            <a:endParaRPr lang="en-US" dirty="0"/>
          </a:p>
          <a:p>
            <a:r>
              <a:rPr lang="en-US" dirty="0"/>
              <a:t>[Show the page to participants. Note the materials already posted such as the white paper</a:t>
            </a:r>
            <a:r>
              <a:rPr lang="en-US" baseline="0" dirty="0"/>
              <a:t> and manual.</a:t>
            </a:r>
            <a:r>
              <a:rPr lang="en-US" dirty="0"/>
              <a:t>]</a:t>
            </a:r>
          </a:p>
        </p:txBody>
      </p:sp>
      <p:sp>
        <p:nvSpPr>
          <p:cNvPr id="4" name="Slide Number Placeholder 3"/>
          <p:cNvSpPr>
            <a:spLocks noGrp="1"/>
          </p:cNvSpPr>
          <p:nvPr>
            <p:ph type="sldNum" sz="quarter" idx="10"/>
          </p:nvPr>
        </p:nvSpPr>
        <p:spPr/>
        <p:txBody>
          <a:bodyPr/>
          <a:lstStyle/>
          <a:p>
            <a:fld id="{0D1F66B8-60F3-4227-B795-8C0B08B8D20F}" type="slidenum">
              <a:rPr lang="en-US" smtClean="0"/>
              <a:t>40</a:t>
            </a:fld>
            <a:endParaRPr lang="en-US" dirty="0"/>
          </a:p>
        </p:txBody>
      </p:sp>
    </p:spTree>
    <p:extLst>
      <p:ext uri="{BB962C8B-B14F-4D97-AF65-F5344CB8AC3E}">
        <p14:creationId xmlns:p14="http://schemas.microsoft.com/office/powerpoint/2010/main" val="2225852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[Answer participant questions. If possible, have your manual handy and reference the page number. If you need to confirm an answer, explain that you will capture the question and submit to Shirley Hastings and Beth Duncan. Write the question on the “Questions” flip chart. Send the questions to Shirley and Beth. After the workshops are conducted, they will share answers with all of the regional directors for distribution to all personnel in the region. These questions are important as they may be used to revise the Appraisal Manual.]</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41</a:t>
            </a:fld>
            <a:endParaRPr lang="en-US" dirty="0"/>
          </a:p>
        </p:txBody>
      </p:sp>
    </p:spTree>
    <p:extLst>
      <p:ext uri="{BB962C8B-B14F-4D97-AF65-F5344CB8AC3E}">
        <p14:creationId xmlns:p14="http://schemas.microsoft.com/office/powerpoint/2010/main" val="4105049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workshop is adjourned.</a:t>
            </a:r>
            <a:r>
              <a:rPr lang="en-US" baseline="0" dirty="0"/>
              <a:t> </a:t>
            </a:r>
            <a:r>
              <a:rPr lang="en-US" dirty="0"/>
              <a:t>Have a safe trip home!</a:t>
            </a:r>
          </a:p>
        </p:txBody>
      </p:sp>
      <p:sp>
        <p:nvSpPr>
          <p:cNvPr id="4" name="Slide Number Placeholder 3"/>
          <p:cNvSpPr>
            <a:spLocks noGrp="1"/>
          </p:cNvSpPr>
          <p:nvPr>
            <p:ph type="sldNum" sz="quarter" idx="10"/>
          </p:nvPr>
        </p:nvSpPr>
        <p:spPr/>
        <p:txBody>
          <a:bodyPr/>
          <a:lstStyle/>
          <a:p>
            <a:fld id="{0D1F66B8-60F3-4227-B795-8C0B08B8D20F}" type="slidenum">
              <a:rPr lang="en-US" smtClean="0"/>
              <a:t>42</a:t>
            </a:fld>
            <a:endParaRPr lang="en-US" dirty="0"/>
          </a:p>
        </p:txBody>
      </p:sp>
    </p:spTree>
    <p:extLst>
      <p:ext uri="{BB962C8B-B14F-4D97-AF65-F5344CB8AC3E}">
        <p14:creationId xmlns:p14="http://schemas.microsoft.com/office/powerpoint/2010/main" val="3497220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5</a:t>
            </a:fld>
            <a:endParaRPr lang="en-US" dirty="0"/>
          </a:p>
        </p:txBody>
      </p:sp>
    </p:spTree>
    <p:extLst>
      <p:ext uri="{BB962C8B-B14F-4D97-AF65-F5344CB8AC3E}">
        <p14:creationId xmlns:p14="http://schemas.microsoft.com/office/powerpoint/2010/main" val="760049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understanding of five key terms is essential for achieving the objectives of this workshop and making the most of the appraisal system. </a:t>
            </a:r>
            <a:endParaRPr lang="en-US" dirty="0"/>
          </a:p>
          <a:p>
            <a:endParaRPr lang="en-US" dirty="0"/>
          </a:p>
          <a:p>
            <a:pPr marL="177845" indent="-177845">
              <a:buFont typeface="Arial" panose="020B0604020202020204" pitchFamily="34" charset="0"/>
              <a:buChar char="•"/>
            </a:pPr>
            <a:r>
              <a:rPr lang="en-US" dirty="0"/>
              <a:t>Performance Appraisal – Performance Appraisal is the process of interpreting and measuring</a:t>
            </a:r>
            <a:r>
              <a:rPr lang="en-US" baseline="0" dirty="0"/>
              <a:t> the degree of effectiveness, standards achieved, or performance goals met (Bernardin &amp; Beatty, 1984). </a:t>
            </a:r>
            <a:r>
              <a:rPr lang="en-US" dirty="0"/>
              <a:t> </a:t>
            </a:r>
          </a:p>
          <a:p>
            <a:pPr marL="177845" indent="-177845" defTabSz="948507">
              <a:buFont typeface="Arial" panose="020B0604020202020204" pitchFamily="34" charset="0"/>
              <a:buChar char="•"/>
              <a:defRPr/>
            </a:pPr>
            <a:r>
              <a:rPr lang="en-US" dirty="0"/>
              <a:t>Performance</a:t>
            </a:r>
            <a:r>
              <a:rPr lang="en-US" baseline="0" dirty="0"/>
              <a:t> Factor – Performance factors are the major categories of performance criteria. Look on the appraisal form. Notice there are </a:t>
            </a:r>
            <a:r>
              <a:rPr lang="en-US" baseline="0" dirty="0" smtClean="0"/>
              <a:t>five performance factors: </a:t>
            </a:r>
            <a:r>
              <a:rPr lang="en-US" baseline="0" dirty="0"/>
              <a:t>(1) program development, (2) program management, (3) program accomplishments, (4) professionalism, and (5) community and organizational leadership. </a:t>
            </a:r>
          </a:p>
          <a:p>
            <a:pPr marL="177845" indent="-177845" defTabSz="948507">
              <a:buFont typeface="Arial" panose="020B0604020202020204" pitchFamily="34" charset="0"/>
              <a:buChar char="•"/>
              <a:defRPr/>
            </a:pPr>
            <a:r>
              <a:rPr lang="en-US" dirty="0"/>
              <a:t>Performance Criteria – Performance criteria are the 16 principles or standards by which performance</a:t>
            </a:r>
            <a:r>
              <a:rPr lang="en-US" baseline="0" dirty="0"/>
              <a:t> is assessed</a:t>
            </a:r>
            <a:r>
              <a:rPr lang="en-US" baseline="0" dirty="0" smtClean="0"/>
              <a:t>. Notice the criteria on the form. </a:t>
            </a:r>
            <a:endParaRPr lang="en-US" baseline="0" dirty="0"/>
          </a:p>
          <a:p>
            <a:pPr marL="177845" indent="-177845">
              <a:buFont typeface="Arial" panose="020B0604020202020204" pitchFamily="34" charset="0"/>
              <a:buChar char="•"/>
            </a:pPr>
            <a:r>
              <a:rPr lang="en-US" dirty="0"/>
              <a:t>Description – All performance</a:t>
            </a:r>
            <a:r>
              <a:rPr lang="en-US" baseline="0" dirty="0"/>
              <a:t> criteria include descriptions for the five-part scale except for the individual annual plan which only has two descriptions</a:t>
            </a:r>
            <a:r>
              <a:rPr lang="en-US" baseline="0" dirty="0" smtClean="0"/>
              <a:t>. See Appendix A for the descriptions. </a:t>
            </a:r>
            <a:endParaRPr lang="en-US" dirty="0"/>
          </a:p>
          <a:p>
            <a:pPr marL="177845" indent="-177845">
              <a:buFont typeface="Arial" panose="020B0604020202020204" pitchFamily="34" charset="0"/>
              <a:buChar char="•"/>
            </a:pPr>
            <a:r>
              <a:rPr lang="en-US" dirty="0"/>
              <a:t>Base Program – Appendix B (page</a:t>
            </a:r>
            <a:r>
              <a:rPr lang="en-US" baseline="0" dirty="0"/>
              <a:t> 53) lists some key concepts. </a:t>
            </a:r>
            <a:r>
              <a:rPr lang="en-US" dirty="0"/>
              <a:t>Notice</a:t>
            </a:r>
            <a:r>
              <a:rPr lang="en-US" baseline="0" dirty="0"/>
              <a:t> the definition of base program. </a:t>
            </a:r>
          </a:p>
          <a:p>
            <a:pPr marL="652099" lvl="1" indent="-177845">
              <a:buFont typeface="Arial" panose="020B0604020202020204" pitchFamily="34" charset="0"/>
              <a:buChar char="•"/>
            </a:pPr>
            <a:r>
              <a:rPr lang="en-US" baseline="0" dirty="0"/>
              <a:t>Please take the next 5-7 minutes to read it silently to yourself. </a:t>
            </a:r>
          </a:p>
          <a:p>
            <a:pPr marL="652099" lvl="1" indent="-177845">
              <a:buFont typeface="Arial" panose="020B0604020202020204" pitchFamily="34" charset="0"/>
              <a:buChar char="•"/>
            </a:pPr>
            <a:r>
              <a:rPr lang="en-US" baseline="0" dirty="0"/>
              <a:t>This is important because it provides clarity and consistency in the way we address our programming and reporting.</a:t>
            </a:r>
          </a:p>
          <a:p>
            <a:pPr marL="652099" lvl="1" indent="-177845">
              <a:buFont typeface="Arial" panose="020B0604020202020204" pitchFamily="34" charset="0"/>
              <a:buChar char="•"/>
            </a:pPr>
            <a:r>
              <a:rPr lang="en-US" baseline="0" dirty="0"/>
              <a:t>I want to emphasize that you as an individual employee are best positioned to determine if a given program will be reported as part of your individual annual plan or as part of base programming. </a:t>
            </a:r>
          </a:p>
          <a:p>
            <a:pPr marL="652099" lvl="1" indent="-177845">
              <a:buFont typeface="Arial" panose="020B0604020202020204" pitchFamily="34" charset="0"/>
              <a:buChar char="•"/>
            </a:pPr>
            <a:r>
              <a:rPr lang="en-US" baseline="0" dirty="0"/>
              <a:t>You will still have impact statements for both base programs and individual annual plans. So, please think about that as you create your individual annual plan.  </a:t>
            </a:r>
          </a:p>
          <a:p>
            <a:endParaRPr lang="en-US" dirty="0"/>
          </a:p>
          <a:p>
            <a:r>
              <a:rPr lang="en-US" dirty="0"/>
              <a:t>We </a:t>
            </a:r>
            <a:r>
              <a:rPr lang="en-US" dirty="0" smtClean="0"/>
              <a:t>will make a </a:t>
            </a:r>
            <a:r>
              <a:rPr lang="en-US" baseline="0" dirty="0" smtClean="0"/>
              <a:t>list any terms where you would like a standard definition. For example, in reading the descriptions, if a term or phrase is not evident to you, let us know! We </a:t>
            </a:r>
            <a:r>
              <a:rPr lang="en-US" baseline="0" dirty="0"/>
              <a:t>want to add the term or phrase to this list.    </a:t>
            </a:r>
          </a:p>
          <a:p>
            <a:pPr marL="177845" indent="-177845">
              <a:buFont typeface="Arial" panose="020B0604020202020204" pitchFamily="34" charset="0"/>
              <a:buChar char="•"/>
            </a:pPr>
            <a:endParaRPr lang="en-US" baseline="0" dirty="0"/>
          </a:p>
          <a:p>
            <a:r>
              <a:rPr lang="en-US" baseline="0" dirty="0"/>
              <a:t>This list will be shared with the UT and TSU Human Resource Officers. They will collaborate with members of the performance appraisal revision committee to propose definitions to Extension administration. I will not share your name, just the list of terms and phrases for their consideration.</a:t>
            </a:r>
          </a:p>
          <a:p>
            <a:pPr marL="177845" indent="-177845">
              <a:buFont typeface="Arial" panose="020B0604020202020204" pitchFamily="34" charset="0"/>
              <a:buChar char="•"/>
            </a:pPr>
            <a:endParaRPr lang="en-US" baseline="0" dirty="0"/>
          </a:p>
          <a:p>
            <a:r>
              <a:rPr lang="en-US" baseline="0" dirty="0"/>
              <a:t>[Use newsprint to record any applicable terms or phrases at each workshop. After the workshop, the regional director should send the list to Shirley Hastings and Beth Duncan. Thank you!] </a:t>
            </a: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6</a:t>
            </a:fld>
            <a:endParaRPr lang="en-US" dirty="0"/>
          </a:p>
        </p:txBody>
      </p:sp>
    </p:spTree>
    <p:extLst>
      <p:ext uri="{BB962C8B-B14F-4D97-AF65-F5344CB8AC3E}">
        <p14:creationId xmlns:p14="http://schemas.microsoft.com/office/powerpoint/2010/main" val="325446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University</a:t>
            </a:r>
            <a:r>
              <a:rPr lang="en-US" baseline="0" dirty="0"/>
              <a:t> of Tennessee and Tennessee State University have e</a:t>
            </a:r>
            <a:r>
              <a:rPr lang="en-US" dirty="0"/>
              <a:t>xcellent cooperation in programs. One-third of Tennessee counties have both TSU and UT Extension programs. Agents successfully work side-by-side to deliver outstanding Extension</a:t>
            </a:r>
            <a:r>
              <a:rPr lang="en-US" baseline="0" dirty="0"/>
              <a:t> programs to the people of Tennessee. Despite this cooperation, the two institutions have had s</a:t>
            </a:r>
            <a:r>
              <a:rPr lang="en-US" dirty="0"/>
              <a:t>eparate Performance Appraisal systems. In October 2014, a team of 18 UT and TSU personnel were appointed</a:t>
            </a:r>
            <a:r>
              <a:rPr lang="en-US" baseline="0" dirty="0"/>
              <a:t> to the Performance Appraisal Revision Team and charged with developing </a:t>
            </a:r>
            <a:r>
              <a:rPr lang="en-US" dirty="0"/>
              <a:t>one joint appraisal form, criteria and process to be used by both organizations. Three job titles included:  Extension Agents, Extension Agents and County Directors, and Extension Area Specialist.</a:t>
            </a:r>
          </a:p>
          <a:p>
            <a:endParaRPr lang="en-US" dirty="0"/>
          </a:p>
          <a:p>
            <a:r>
              <a:rPr lang="en-US" dirty="0"/>
              <a:t>The team is</a:t>
            </a:r>
            <a:r>
              <a:rPr lang="en-US" baseline="0" dirty="0"/>
              <a:t> pictured here, and members were as follows. </a:t>
            </a:r>
            <a:endParaRPr lang="en-US" dirty="0"/>
          </a:p>
          <a:p>
            <a:pPr marL="177845" indent="-177845">
              <a:buFont typeface="Arial" panose="020B0604020202020204" pitchFamily="34" charset="0"/>
              <a:buChar char="•"/>
            </a:pPr>
            <a:r>
              <a:rPr lang="en-US" dirty="0"/>
              <a:t>State: Joseph Donaldson, Tom Broyles,</a:t>
            </a:r>
            <a:r>
              <a:rPr lang="en-US" baseline="0" dirty="0"/>
              <a:t> Beth Duncan, Hunter Isbell, Latif Lighari, Tyrone Miller, Izetta Slade, Shirley Hastings, and John Toman</a:t>
            </a:r>
          </a:p>
          <a:p>
            <a:pPr marL="177845" indent="-177845">
              <a:buFont typeface="Arial" panose="020B0604020202020204" pitchFamily="34" charset="0"/>
              <a:buChar char="•"/>
            </a:pPr>
            <a:r>
              <a:rPr lang="en-US" baseline="0" dirty="0"/>
              <a:t>Eastern: Connie Heiskell, Justin Thomas, and Glenn Turner</a:t>
            </a:r>
          </a:p>
          <a:p>
            <a:pPr marL="177845" indent="-177845">
              <a:buFont typeface="Arial" panose="020B0604020202020204" pitchFamily="34" charset="0"/>
              <a:buChar char="•"/>
            </a:pPr>
            <a:r>
              <a:rPr lang="en-US" baseline="0" dirty="0"/>
              <a:t>Central: Mary Beth Henley, Martin Koon, Dallas Manning, and Anthony Tuggle</a:t>
            </a:r>
          </a:p>
          <a:p>
            <a:pPr marL="177845" indent="-177845">
              <a:buFont typeface="Arial" panose="020B0604020202020204" pitchFamily="34" charset="0"/>
              <a:buChar char="•"/>
            </a:pPr>
            <a:r>
              <a:rPr lang="en-US" baseline="0" dirty="0"/>
              <a:t>Western: Troy Dugger, Tracy Hagan, and Gary Rodgers</a:t>
            </a:r>
          </a:p>
          <a:p>
            <a:endParaRPr lang="en-US" dirty="0"/>
          </a:p>
          <a:p>
            <a:r>
              <a:rPr lang="en-US" dirty="0"/>
              <a:t>[Recognize</a:t>
            </a:r>
            <a:r>
              <a:rPr lang="en-US" baseline="0" dirty="0"/>
              <a:t> any committee members in the audience. Thank them for their service.]</a:t>
            </a:r>
            <a:endParaRPr lang="en-US" dirty="0"/>
          </a:p>
          <a:p>
            <a:endParaRPr lang="en-US" dirty="0"/>
          </a:p>
          <a:p>
            <a:r>
              <a:rPr lang="en-US" dirty="0"/>
              <a:t>The team was chaired by Dr.</a:t>
            </a:r>
            <a:r>
              <a:rPr lang="en-US" baseline="0" dirty="0"/>
              <a:t> Joseph Donaldson of 4-H Youth Development, Agricultural Leadership, Education, and Communications. </a:t>
            </a:r>
            <a:r>
              <a:rPr lang="en-US" dirty="0"/>
              <a:t>Some of the specific objectives of the project included:   </a:t>
            </a:r>
          </a:p>
          <a:p>
            <a:pPr marL="237127" indent="-237127">
              <a:buFont typeface="+mj-lt"/>
              <a:buAutoNum type="arabicPeriod"/>
            </a:pPr>
            <a:r>
              <a:rPr lang="en-US" dirty="0"/>
              <a:t>Streamline forms and provide one shared UT and TSU form that is acceptable to both Universities’ human resource offices.</a:t>
            </a:r>
          </a:p>
          <a:p>
            <a:pPr marL="237127" indent="-237127">
              <a:buFont typeface="+mj-lt"/>
              <a:buAutoNum type="arabicPeriod"/>
            </a:pPr>
            <a:r>
              <a:rPr lang="en-US" dirty="0"/>
              <a:t>Streamline the performance appraisal review process.</a:t>
            </a:r>
          </a:p>
          <a:p>
            <a:pPr marL="237127" indent="-237127">
              <a:buFont typeface="+mj-lt"/>
              <a:buAutoNum type="arabicPeriod"/>
            </a:pPr>
            <a:r>
              <a:rPr lang="en-US" dirty="0"/>
              <a:t>Eliminate endless attachments.  </a:t>
            </a:r>
          </a:p>
          <a:p>
            <a:pPr marL="237127" indent="-237127">
              <a:buFont typeface="+mj-lt"/>
              <a:buAutoNum type="arabicPeriod"/>
            </a:pPr>
            <a:r>
              <a:rPr lang="en-US" dirty="0"/>
              <a:t>Create, confirm, and simplify criteria used for performance appraisal. </a:t>
            </a:r>
          </a:p>
          <a:p>
            <a:endParaRPr lang="en-US" dirty="0"/>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7</a:t>
            </a:fld>
            <a:endParaRPr lang="en-US" dirty="0"/>
          </a:p>
        </p:txBody>
      </p:sp>
    </p:spTree>
    <p:extLst>
      <p:ext uri="{BB962C8B-B14F-4D97-AF65-F5344CB8AC3E}">
        <p14:creationId xmlns:p14="http://schemas.microsoft.com/office/powerpoint/2010/main" val="32676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committee’s work reflected</a:t>
            </a:r>
            <a:r>
              <a:rPr lang="en-US" baseline="0" dirty="0"/>
              <a:t> six principles that guided their discussion, decisions, and work:</a:t>
            </a:r>
          </a:p>
          <a:p>
            <a:endParaRPr lang="en-US" dirty="0"/>
          </a:p>
          <a:p>
            <a:pPr marL="237127" indent="-237127">
              <a:buFont typeface="+mj-lt"/>
              <a:buAutoNum type="arabicPeriod"/>
            </a:pPr>
            <a:r>
              <a:rPr lang="en-US" dirty="0"/>
              <a:t>Provide a research-based, efficient, and high functioning appraisal experience that reflects excellence of UT and TSU</a:t>
            </a:r>
          </a:p>
          <a:p>
            <a:pPr marL="237127" indent="-237127">
              <a:buFont typeface="+mj-lt"/>
              <a:buAutoNum type="arabicPeriod"/>
            </a:pPr>
            <a:r>
              <a:rPr lang="en-US" dirty="0"/>
              <a:t>Encourage ongoing communication and feedback to enhance positive professional growth and development</a:t>
            </a:r>
          </a:p>
          <a:p>
            <a:pPr marL="237127" indent="-237127">
              <a:buFont typeface="+mj-lt"/>
              <a:buAutoNum type="arabicPeriod"/>
            </a:pPr>
            <a:r>
              <a:rPr lang="en-US" dirty="0"/>
              <a:t>Provide a performance appraisal experience that is effective, fair, transparent and consistent</a:t>
            </a:r>
          </a:p>
          <a:p>
            <a:pPr marL="237127" indent="-237127">
              <a:buFont typeface="+mj-lt"/>
              <a:buAutoNum type="arabicPeriod"/>
            </a:pPr>
            <a:r>
              <a:rPr lang="en-US" dirty="0"/>
              <a:t>Foster an environment of continuous improvement that elevates performance management and professional development</a:t>
            </a:r>
          </a:p>
          <a:p>
            <a:pPr marL="237127" indent="-237127">
              <a:buFont typeface="+mj-lt"/>
              <a:buAutoNum type="arabicPeriod"/>
            </a:pPr>
            <a:r>
              <a:rPr lang="en-US" dirty="0"/>
              <a:t>Provide education and training to all Extension employees to ensure a successful performance management experience</a:t>
            </a:r>
          </a:p>
          <a:p>
            <a:pPr marL="237127" indent="-237127">
              <a:buFont typeface="+mj-lt"/>
              <a:buAutoNum type="arabicPeriod"/>
            </a:pPr>
            <a:r>
              <a:rPr lang="en-US" dirty="0"/>
              <a:t>Provide a legal document that improves accountability and informs personnel decisions</a:t>
            </a:r>
          </a:p>
          <a:p>
            <a:endParaRPr lang="en-US" dirty="0"/>
          </a:p>
          <a:p>
            <a:r>
              <a:rPr lang="en-US" dirty="0"/>
              <a:t>You will</a:t>
            </a:r>
            <a:r>
              <a:rPr lang="en-US" baseline="0" dirty="0"/>
              <a:t> see these principles in all facets of appraisal such as setting goals, assessing performance, and conducting the appraisal interview. </a:t>
            </a:r>
            <a:endParaRPr lang="en-US" dirty="0"/>
          </a:p>
          <a:p>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8</a:t>
            </a:fld>
            <a:endParaRPr lang="en-US" dirty="0"/>
          </a:p>
        </p:txBody>
      </p:sp>
    </p:spTree>
    <p:extLst>
      <p:ext uri="{BB962C8B-B14F-4D97-AF65-F5344CB8AC3E}">
        <p14:creationId xmlns:p14="http://schemas.microsoft.com/office/powerpoint/2010/main" val="857664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dirty="0"/>
              <a:t>Document</a:t>
            </a:r>
            <a:r>
              <a:rPr lang="en-US" baseline="0" dirty="0"/>
              <a:t> Review </a:t>
            </a:r>
          </a:p>
          <a:p>
            <a:pPr marL="652099" lvl="1" indent="-177845">
              <a:buFont typeface="Arial" panose="020B0604020202020204" pitchFamily="34" charset="0"/>
              <a:buChar char="•"/>
            </a:pPr>
            <a:r>
              <a:rPr lang="en-US" dirty="0"/>
              <a:t>The committee pulled a random sample</a:t>
            </a:r>
            <a:r>
              <a:rPr lang="en-US" baseline="0" dirty="0"/>
              <a:t> of 105 County Directors, Extension Agents, and Area Extension Specialists which was </a:t>
            </a:r>
            <a:r>
              <a:rPr lang="en-US" dirty="0"/>
              <a:t>31% of</a:t>
            </a:r>
            <a:r>
              <a:rPr lang="en-US" baseline="0" dirty="0"/>
              <a:t> the workforce. This sample was s</a:t>
            </a:r>
            <a:r>
              <a:rPr lang="en-US" dirty="0"/>
              <a:t>tratified</a:t>
            </a:r>
            <a:r>
              <a:rPr lang="en-US" baseline="0" dirty="0"/>
              <a:t> by position (25% county director, 69% extension agent, and 6% area specialist). </a:t>
            </a:r>
          </a:p>
          <a:p>
            <a:pPr marL="652099" lvl="1" indent="-177845">
              <a:buFont typeface="Arial" panose="020B0604020202020204" pitchFamily="34" charset="0"/>
              <a:buChar char="•"/>
            </a:pPr>
            <a:r>
              <a:rPr lang="en-US" baseline="0" dirty="0"/>
              <a:t>The committee them reviewed PDQs and job descriptions for all 105 individuals.</a:t>
            </a:r>
          </a:p>
          <a:p>
            <a:pPr marL="177845" indent="-177845">
              <a:buFont typeface="Arial" panose="020B0604020202020204" pitchFamily="34" charset="0"/>
              <a:buChar char="•"/>
            </a:pPr>
            <a:r>
              <a:rPr lang="en-US" baseline="0" dirty="0"/>
              <a:t>Appraisal Forms</a:t>
            </a:r>
          </a:p>
          <a:p>
            <a:pPr marL="652099" lvl="1" indent="-177845">
              <a:buFont typeface="Arial" panose="020B0604020202020204" pitchFamily="34" charset="0"/>
              <a:buChar char="•"/>
            </a:pPr>
            <a:r>
              <a:rPr lang="en-US" baseline="0" dirty="0"/>
              <a:t>The committee studied appraisal forms from the Univ. of Florida, Florida A&amp;M Univ., Univ. of Kentucky, Virginia Tech and Virginia State.</a:t>
            </a:r>
          </a:p>
          <a:p>
            <a:pPr marL="652099" lvl="1" indent="-177845">
              <a:buFont typeface="Arial" panose="020B0604020202020204" pitchFamily="34" charset="0"/>
              <a:buChar char="•"/>
            </a:pPr>
            <a:r>
              <a:rPr lang="en-US" baseline="0" dirty="0"/>
              <a:t>All of those institutions used a five-part scale to assess performance for County Directors, Extension Agents, and Area Extension Specialists. </a:t>
            </a:r>
          </a:p>
          <a:p>
            <a:pPr marL="177845" indent="-177845">
              <a:buFont typeface="Arial" panose="020B0604020202020204" pitchFamily="34" charset="0"/>
              <a:buChar char="•"/>
            </a:pPr>
            <a:r>
              <a:rPr lang="en-US" baseline="0" dirty="0"/>
              <a:t>Applicable Research</a:t>
            </a:r>
          </a:p>
          <a:p>
            <a:pPr marL="652099" lvl="1" indent="-177845">
              <a:buFont typeface="Arial" panose="020B0604020202020204" pitchFamily="34" charset="0"/>
              <a:buChar char="•"/>
            </a:pPr>
            <a:r>
              <a:rPr lang="en-US" baseline="0" dirty="0"/>
              <a:t>The committee examined applicable research defined as major studies of the job competencies and appraisal systems of County Directors, Extension Agents, and Area Extension Specialists. </a:t>
            </a:r>
          </a:p>
          <a:p>
            <a:pPr marL="177845" indent="-177845">
              <a:buFont typeface="Arial" panose="020B0604020202020204" pitchFamily="34" charset="0"/>
              <a:buChar char="•"/>
            </a:pPr>
            <a:r>
              <a:rPr lang="en-US" baseline="0" dirty="0"/>
              <a:t>Administrative Review</a:t>
            </a:r>
          </a:p>
          <a:p>
            <a:pPr marL="652099" lvl="1" indent="-177845">
              <a:buFont typeface="Arial" panose="020B0604020202020204" pitchFamily="34" charset="0"/>
              <a:buChar char="•"/>
            </a:pPr>
            <a:r>
              <a:rPr lang="en-US" baseline="0" dirty="0"/>
              <a:t>An extensive administrative review was conducted in which regional directors, program leaders, assistant deans, and the dean reviewed the factors, criteria, descriptions, and form. </a:t>
            </a:r>
          </a:p>
          <a:p>
            <a:pPr marL="177845" indent="-177845">
              <a:buFont typeface="Arial" panose="020B0604020202020204" pitchFamily="34" charset="0"/>
              <a:buChar char="•"/>
            </a:pPr>
            <a:r>
              <a:rPr lang="en-US" baseline="0" dirty="0"/>
              <a:t>Extension Agent Review</a:t>
            </a:r>
          </a:p>
          <a:p>
            <a:pPr marL="652099" lvl="1" indent="-177845">
              <a:buFont typeface="Arial" panose="020B0604020202020204" pitchFamily="34" charset="0"/>
              <a:buChar char="•"/>
            </a:pPr>
            <a:r>
              <a:rPr lang="en-US" baseline="0" dirty="0"/>
              <a:t>Regional directors selected the nine highest performing extension agents; six were UT employee and three were TSU employees. </a:t>
            </a:r>
          </a:p>
          <a:p>
            <a:pPr marL="652099" lvl="1" indent="-177845">
              <a:buFont typeface="Arial" panose="020B0604020202020204" pitchFamily="34" charset="0"/>
              <a:buChar char="•"/>
            </a:pPr>
            <a:r>
              <a:rPr lang="en-US" baseline="0" dirty="0"/>
              <a:t>These employees were asked to review the factors, criteria, descriptions, and form. </a:t>
            </a:r>
          </a:p>
          <a:p>
            <a:pPr marL="652099" lvl="1" indent="-177845">
              <a:buFont typeface="Arial" panose="020B0604020202020204" pitchFamily="34" charset="0"/>
              <a:buChar char="•"/>
            </a:pPr>
            <a:r>
              <a:rPr lang="en-US" baseline="0" dirty="0"/>
              <a:t>This group provided very positive feedback about this new approach, specifically, (1) they endorsed the idea of no attachments; (2) liked the presentation of goals, and (3) they requested that supervisor comments be required on each performance factor.</a:t>
            </a:r>
          </a:p>
          <a:p>
            <a:pPr marL="177845" indent="-177845">
              <a:buFont typeface="Arial" panose="020B0604020202020204" pitchFamily="34" charset="0"/>
              <a:buChar char="•"/>
            </a:pPr>
            <a:r>
              <a:rPr lang="en-US" baseline="0" dirty="0"/>
              <a:t>HR Review</a:t>
            </a:r>
          </a:p>
          <a:p>
            <a:pPr marL="652099" lvl="1" indent="-177845">
              <a:buFont typeface="Arial" panose="020B0604020202020204" pitchFamily="34" charset="0"/>
              <a:buChar char="•"/>
            </a:pPr>
            <a:r>
              <a:rPr lang="en-US" baseline="0" dirty="0"/>
              <a:t>The factors, criteria, descriptions, and form were then submitted to both UT and TSU human resource departments, and both departments endorsed the entire effort. </a:t>
            </a:r>
          </a:p>
          <a:p>
            <a:pPr marL="177845" indent="-177845">
              <a:buFont typeface="Arial" panose="020B0604020202020204" pitchFamily="34" charset="0"/>
              <a:buChar char="•"/>
            </a:pPr>
            <a:r>
              <a:rPr lang="en-US" baseline="0" dirty="0"/>
              <a:t>General Counsel</a:t>
            </a:r>
          </a:p>
          <a:p>
            <a:pPr marL="652099" lvl="1" indent="-177845" defTabSz="948507">
              <a:buFont typeface="Arial" panose="020B0604020202020204" pitchFamily="34" charset="0"/>
              <a:buChar char="•"/>
              <a:defRPr/>
            </a:pPr>
            <a:r>
              <a:rPr lang="en-US" baseline="0" dirty="0"/>
              <a:t>The factors, criteria, descriptions, and form were then submitted to both UT and TSU general counsel, and lawyers from both institutions endorsed the entire effort. </a:t>
            </a:r>
          </a:p>
          <a:p>
            <a:pPr marL="177845" indent="-1778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D1F66B8-60F3-4227-B795-8C0B08B8D20F}" type="slidenum">
              <a:rPr lang="en-US" smtClean="0"/>
              <a:t>9</a:t>
            </a:fld>
            <a:endParaRPr lang="en-US" dirty="0"/>
          </a:p>
        </p:txBody>
      </p:sp>
    </p:spTree>
    <p:extLst>
      <p:ext uri="{BB962C8B-B14F-4D97-AF65-F5344CB8AC3E}">
        <p14:creationId xmlns:p14="http://schemas.microsoft.com/office/powerpoint/2010/main" val="110467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258302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312487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1915832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388647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119700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1696866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1943728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265758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867267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1236635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406910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339452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1207020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1725152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CC97F-F17E-1C43-BFA7-ECA316CD04E1}"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0CEAE8-6BD9-424E-A2C8-8070F2E7CA29}" type="slidenum">
              <a:rPr lang="en-US" smtClean="0"/>
              <a:t>‹#›</a:t>
            </a:fld>
            <a:endParaRPr lang="en-US" dirty="0"/>
          </a:p>
        </p:txBody>
      </p:sp>
    </p:spTree>
    <p:extLst>
      <p:ext uri="{BB962C8B-B14F-4D97-AF65-F5344CB8AC3E}">
        <p14:creationId xmlns:p14="http://schemas.microsoft.com/office/powerpoint/2010/main" val="332366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416030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32921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60357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385571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911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169556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795CC19-4F94-8446-A3CA-1622868A6C4F}" type="datetimeFigureOut">
              <a:rPr lang="en-US" smtClean="0"/>
              <a:t>9/20/2016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0A8442-B393-D447-9F08-977FEA9F4BB3}" type="slidenum">
              <a:rPr lang="en-US" smtClean="0"/>
              <a:t>‹#›</a:t>
            </a:fld>
            <a:endParaRPr lang="en-US" dirty="0"/>
          </a:p>
        </p:txBody>
      </p:sp>
    </p:spTree>
    <p:extLst>
      <p:ext uri="{BB962C8B-B14F-4D97-AF65-F5344CB8AC3E}">
        <p14:creationId xmlns:p14="http://schemas.microsoft.com/office/powerpoint/2010/main" val="116245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marL="0" indent="0" algn="ctr">
              <a:defRPr sz="1200">
                <a:solidFill>
                  <a:schemeClr val="tx1">
                    <a:tint val="75000"/>
                  </a:schemeClr>
                </a:solidFill>
              </a:defRPr>
            </a:lvl1pPr>
          </a:lstStyle>
          <a:p>
            <a:endParaRPr lang="en-US" dirty="0"/>
          </a:p>
        </p:txBody>
      </p:sp>
      <p:sp>
        <p:nvSpPr>
          <p:cNvPr id="9" name="TextBox 8"/>
          <p:cNvSpPr txBox="1"/>
          <p:nvPr/>
        </p:nvSpPr>
        <p:spPr>
          <a:xfrm>
            <a:off x="-990027" y="3970289"/>
            <a:ext cx="184666" cy="369332"/>
          </a:xfrm>
          <a:prstGeom prst="rect">
            <a:avLst/>
          </a:prstGeom>
          <a:noFill/>
        </p:spPr>
        <p:txBody>
          <a:bodyPr wrap="none" rtlCol="0">
            <a:spAutoFit/>
          </a:bodyPr>
          <a:lstStyle/>
          <a:p>
            <a:endParaRPr lang="en-US" dirty="0"/>
          </a:p>
        </p:txBody>
      </p:sp>
      <p:sp>
        <p:nvSpPr>
          <p:cNvPr id="10" name="TextBox 9"/>
          <p:cNvSpPr txBox="1"/>
          <p:nvPr/>
        </p:nvSpPr>
        <p:spPr>
          <a:xfrm>
            <a:off x="-680019" y="1180086"/>
            <a:ext cx="184666" cy="369332"/>
          </a:xfrm>
          <a:prstGeom prst="rect">
            <a:avLst/>
          </a:prstGeom>
          <a:noFill/>
        </p:spPr>
        <p:txBody>
          <a:bodyPr wrap="none" rtlCol="0">
            <a:spAutoFit/>
          </a:bodyPr>
          <a:lstStyle/>
          <a:p>
            <a:endParaRPr lang="en-US" dirty="0"/>
          </a:p>
        </p:txBody>
      </p:sp>
      <p:pic>
        <p:nvPicPr>
          <p:cNvPr id="4" name="Picture 3" descr="Extension logo bar landscap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948680"/>
            <a:ext cx="9144000" cy="914400"/>
          </a:xfrm>
          <a:prstGeom prst="rect">
            <a:avLst/>
          </a:prstGeom>
        </p:spPr>
      </p:pic>
      <p:pic>
        <p:nvPicPr>
          <p:cNvPr id="8" name="Picture 7" descr="https://utia.tennessee.edu/ext/Logos/High%20res%20logos/UT%20Extension_TSU%20combined_hort_4c-01.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762117" y="6082030"/>
            <a:ext cx="3069590" cy="548640"/>
          </a:xfrm>
          <a:prstGeom prst="rect">
            <a:avLst/>
          </a:prstGeom>
          <a:noFill/>
          <a:ln>
            <a:noFill/>
          </a:ln>
        </p:spPr>
      </p:pic>
    </p:spTree>
    <p:extLst>
      <p:ext uri="{BB962C8B-B14F-4D97-AF65-F5344CB8AC3E}">
        <p14:creationId xmlns:p14="http://schemas.microsoft.com/office/powerpoint/2010/main" val="2539752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CCC97F-F17E-1C43-BFA7-ECA316CD04E1}" type="datetimeFigureOut">
              <a:rPr lang="en-US" smtClean="0"/>
              <a:t>9/20/2016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CEAE8-6BD9-424E-A2C8-8070F2E7CA29}" type="slidenum">
              <a:rPr lang="en-US" smtClean="0"/>
              <a:t>‹#›</a:t>
            </a:fld>
            <a:endParaRPr lang="en-US" dirty="0"/>
          </a:p>
        </p:txBody>
      </p:sp>
      <p:pic>
        <p:nvPicPr>
          <p:cNvPr id="7" name="Picture 6" descr="UTExtensionsPPstrip.ai"/>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60" y="5956069"/>
            <a:ext cx="9144000" cy="912091"/>
          </a:xfrm>
          <a:prstGeom prst="rect">
            <a:avLst/>
          </a:prstGeom>
        </p:spPr>
      </p:pic>
    </p:spTree>
    <p:extLst>
      <p:ext uri="{BB962C8B-B14F-4D97-AF65-F5344CB8AC3E}">
        <p14:creationId xmlns:p14="http://schemas.microsoft.com/office/powerpoint/2010/main" val="3826088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xtension.tennessee.edu/eesd/Pages/HR/PerformanceAppraisal.aspx"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latin typeface="Script MT Bold" panose="03040602040607080904" pitchFamily="66" charset="0"/>
              </a:rPr>
              <a:t>Welcome!</a:t>
            </a:r>
          </a:p>
        </p:txBody>
      </p:sp>
      <p:sp>
        <p:nvSpPr>
          <p:cNvPr id="3" name="Subtitle 2"/>
          <p:cNvSpPr>
            <a:spLocks noGrp="1"/>
          </p:cNvSpPr>
          <p:nvPr>
            <p:ph type="subTitle" idx="1"/>
          </p:nvPr>
        </p:nvSpPr>
        <p:spPr>
          <a:xfrm>
            <a:off x="685801" y="3886200"/>
            <a:ext cx="8063344" cy="1752600"/>
          </a:xfrm>
        </p:spPr>
        <p:txBody>
          <a:bodyPr>
            <a:normAutofit/>
          </a:bodyPr>
          <a:lstStyle/>
          <a:p>
            <a:r>
              <a:rPr lang="en-US" dirty="0"/>
              <a:t>Regional Performance Appraisal Workshop</a:t>
            </a:r>
          </a:p>
          <a:p>
            <a:r>
              <a:rPr lang="en-US" dirty="0"/>
              <a:t>Fall 2016</a:t>
            </a:r>
          </a:p>
        </p:txBody>
      </p:sp>
    </p:spTree>
    <p:extLst>
      <p:ext uri="{BB962C8B-B14F-4D97-AF65-F5344CB8AC3E}">
        <p14:creationId xmlns:p14="http://schemas.microsoft.com/office/powerpoint/2010/main" val="1434743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and Criteria</a:t>
            </a:r>
          </a:p>
        </p:txBody>
      </p:sp>
      <p:sp>
        <p:nvSpPr>
          <p:cNvPr id="3" name="Content Placeholder 2"/>
          <p:cNvSpPr>
            <a:spLocks noGrp="1"/>
          </p:cNvSpPr>
          <p:nvPr>
            <p:ph idx="1"/>
          </p:nvPr>
        </p:nvSpPr>
        <p:spPr>
          <a:xfrm>
            <a:off x="174568" y="1612669"/>
            <a:ext cx="4663439" cy="4513494"/>
          </a:xfrm>
        </p:spPr>
        <p:txBody>
          <a:bodyPr>
            <a:normAutofit lnSpcReduction="10000"/>
          </a:bodyPr>
          <a:lstStyle/>
          <a:p>
            <a:pPr lvl="0"/>
            <a:r>
              <a:rPr lang="en-US" sz="2200" b="1" dirty="0"/>
              <a:t>Program Development</a:t>
            </a:r>
          </a:p>
          <a:p>
            <a:pPr lvl="1"/>
            <a:r>
              <a:rPr lang="en-US" sz="2200" dirty="0"/>
              <a:t>Individual Annual Plan</a:t>
            </a:r>
          </a:p>
          <a:p>
            <a:pPr lvl="0"/>
            <a:r>
              <a:rPr lang="en-US" sz="2200" b="1" dirty="0"/>
              <a:t>Program Management </a:t>
            </a:r>
          </a:p>
          <a:p>
            <a:pPr lvl="1"/>
            <a:r>
              <a:rPr lang="en-US" sz="2200" dirty="0"/>
              <a:t>Implementing</a:t>
            </a:r>
          </a:p>
          <a:p>
            <a:pPr lvl="1"/>
            <a:r>
              <a:rPr lang="en-US" sz="2200" dirty="0"/>
              <a:t>Evaluation</a:t>
            </a:r>
          </a:p>
          <a:p>
            <a:pPr lvl="1"/>
            <a:r>
              <a:rPr lang="en-US" sz="2200" dirty="0"/>
              <a:t>Reporting</a:t>
            </a:r>
          </a:p>
          <a:p>
            <a:pPr lvl="1"/>
            <a:r>
              <a:rPr lang="en-US" sz="2200" dirty="0"/>
              <a:t>Resource Management*</a:t>
            </a:r>
          </a:p>
          <a:p>
            <a:pPr lvl="0"/>
            <a:r>
              <a:rPr lang="en-US" sz="2200" b="1" dirty="0"/>
              <a:t>Program Accomplishments</a:t>
            </a:r>
          </a:p>
          <a:p>
            <a:pPr lvl="1"/>
            <a:r>
              <a:rPr lang="en-US" sz="2200" dirty="0"/>
              <a:t>Base Programs</a:t>
            </a:r>
          </a:p>
          <a:p>
            <a:pPr lvl="1"/>
            <a:r>
              <a:rPr lang="en-US" sz="2200" dirty="0"/>
              <a:t>Equity, Access, and Opportunity</a:t>
            </a:r>
          </a:p>
          <a:p>
            <a:pPr lvl="1"/>
            <a:r>
              <a:rPr lang="en-US" sz="2200" dirty="0"/>
              <a:t>Outcomes/Impacts</a:t>
            </a:r>
          </a:p>
          <a:p>
            <a:endParaRPr lang="en-US" dirty="0"/>
          </a:p>
        </p:txBody>
      </p:sp>
      <p:sp>
        <p:nvSpPr>
          <p:cNvPr id="4" name="Content Placeholder 2"/>
          <p:cNvSpPr txBox="1">
            <a:spLocks/>
          </p:cNvSpPr>
          <p:nvPr/>
        </p:nvSpPr>
        <p:spPr>
          <a:xfrm>
            <a:off x="4721629" y="1612669"/>
            <a:ext cx="4416829" cy="468837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Professionalism</a:t>
            </a:r>
          </a:p>
          <a:p>
            <a:pPr lvl="1"/>
            <a:r>
              <a:rPr lang="en-US" sz="3200" dirty="0"/>
              <a:t>Customer Service</a:t>
            </a:r>
          </a:p>
          <a:p>
            <a:pPr lvl="1"/>
            <a:r>
              <a:rPr lang="en-US" sz="3200" dirty="0"/>
              <a:t>Policy Compliance</a:t>
            </a:r>
          </a:p>
          <a:p>
            <a:pPr lvl="1"/>
            <a:r>
              <a:rPr lang="en-US" sz="3200" dirty="0"/>
              <a:t>Professional Development</a:t>
            </a:r>
          </a:p>
          <a:p>
            <a:pPr lvl="1"/>
            <a:r>
              <a:rPr lang="en-US" sz="3200" dirty="0"/>
              <a:t>Technology and Innovation</a:t>
            </a:r>
          </a:p>
          <a:p>
            <a:pPr lvl="1"/>
            <a:r>
              <a:rPr lang="en-US" sz="3200" dirty="0"/>
              <a:t>Work Habits</a:t>
            </a:r>
          </a:p>
          <a:p>
            <a:r>
              <a:rPr lang="en-US" b="1" dirty="0"/>
              <a:t>Community and Organizational Leadership</a:t>
            </a:r>
          </a:p>
          <a:p>
            <a:pPr lvl="1"/>
            <a:r>
              <a:rPr lang="en-US" sz="3200" dirty="0"/>
              <a:t>Interpersonal Skills*</a:t>
            </a:r>
          </a:p>
          <a:p>
            <a:pPr lvl="1"/>
            <a:r>
              <a:rPr lang="en-US" sz="3200" dirty="0"/>
              <a:t>Leadership*	</a:t>
            </a:r>
          </a:p>
          <a:p>
            <a:pPr lvl="1"/>
            <a:r>
              <a:rPr lang="en-US" sz="3200" dirty="0"/>
              <a:t>Optimizing Human Capital*</a:t>
            </a:r>
          </a:p>
          <a:p>
            <a:pPr marL="0" indent="0">
              <a:buNone/>
            </a:pPr>
            <a:endParaRPr lang="en-US" dirty="0"/>
          </a:p>
        </p:txBody>
      </p:sp>
    </p:spTree>
    <p:extLst>
      <p:ext uri="{BB962C8B-B14F-4D97-AF65-F5344CB8AC3E}">
        <p14:creationId xmlns:p14="http://schemas.microsoft.com/office/powerpoint/2010/main" val="921651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Appraisal Form</a:t>
            </a:r>
          </a:p>
        </p:txBody>
      </p:sp>
      <p:sp>
        <p:nvSpPr>
          <p:cNvPr id="3" name="Content Placeholder 2"/>
          <p:cNvSpPr>
            <a:spLocks noGrp="1"/>
          </p:cNvSpPr>
          <p:nvPr>
            <p:ph idx="1"/>
          </p:nvPr>
        </p:nvSpPr>
        <p:spPr/>
        <p:txBody>
          <a:bodyPr>
            <a:normAutofit fontScale="92500" lnSpcReduction="20000"/>
          </a:bodyPr>
          <a:lstStyle/>
          <a:p>
            <a:r>
              <a:rPr lang="en-US" dirty="0"/>
              <a:t>Page One</a:t>
            </a:r>
          </a:p>
          <a:p>
            <a:pPr lvl="1"/>
            <a:r>
              <a:rPr lang="en-US" dirty="0"/>
              <a:t>Standard employee information</a:t>
            </a:r>
          </a:p>
          <a:p>
            <a:pPr lvl="1"/>
            <a:r>
              <a:rPr lang="en-US" dirty="0"/>
              <a:t>Factors, criteria, and points</a:t>
            </a:r>
          </a:p>
          <a:p>
            <a:r>
              <a:rPr lang="en-US" dirty="0"/>
              <a:t>Page Two</a:t>
            </a:r>
          </a:p>
          <a:p>
            <a:pPr lvl="1"/>
            <a:r>
              <a:rPr lang="en-US" dirty="0"/>
              <a:t>Averages</a:t>
            </a:r>
          </a:p>
          <a:p>
            <a:pPr lvl="1"/>
            <a:r>
              <a:rPr lang="en-US" dirty="0"/>
              <a:t>Overall ratings and total points</a:t>
            </a:r>
          </a:p>
          <a:p>
            <a:pPr lvl="1"/>
            <a:r>
              <a:rPr lang="en-US" dirty="0"/>
              <a:t>Review of goals for the current year</a:t>
            </a:r>
          </a:p>
          <a:p>
            <a:r>
              <a:rPr lang="en-US" dirty="0"/>
              <a:t>Page Three</a:t>
            </a:r>
          </a:p>
          <a:p>
            <a:pPr lvl="1"/>
            <a:r>
              <a:rPr lang="en-US" dirty="0"/>
              <a:t>Establishment of goals for the coming year</a:t>
            </a:r>
          </a:p>
          <a:p>
            <a:pPr lvl="1"/>
            <a:r>
              <a:rPr lang="en-US" dirty="0"/>
              <a:t>Comments and signatures</a:t>
            </a:r>
          </a:p>
        </p:txBody>
      </p:sp>
    </p:spTree>
    <p:extLst>
      <p:ext uri="{BB962C8B-B14F-4D97-AF65-F5344CB8AC3E}">
        <p14:creationId xmlns:p14="http://schemas.microsoft.com/office/powerpoint/2010/main" val="21420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66953812"/>
              </p:ext>
            </p:extLst>
          </p:nvPr>
        </p:nvGraphicFramePr>
        <p:xfrm>
          <a:off x="268941" y="1187213"/>
          <a:ext cx="8417859" cy="4581346"/>
        </p:xfrm>
        <a:graphic>
          <a:graphicData uri="http://schemas.openxmlformats.org/drawingml/2006/table">
            <a:tbl>
              <a:tblPr firstRow="1" firstCol="1" bandRow="1"/>
              <a:tblGrid>
                <a:gridCol w="7446053">
                  <a:extLst>
                    <a:ext uri="{9D8B030D-6E8A-4147-A177-3AD203B41FA5}">
                      <a16:colId xmlns:a16="http://schemas.microsoft.com/office/drawing/2014/main" xmlns="" val="20000"/>
                    </a:ext>
                  </a:extLst>
                </a:gridCol>
                <a:gridCol w="971806">
                  <a:extLst>
                    <a:ext uri="{9D8B030D-6E8A-4147-A177-3AD203B41FA5}">
                      <a16:colId xmlns:a16="http://schemas.microsoft.com/office/drawing/2014/main" xmlns="" val="20001"/>
                    </a:ext>
                  </a:extLst>
                </a:gridCol>
              </a:tblGrid>
              <a:tr h="929179">
                <a:tc>
                  <a:txBody>
                    <a:bodyPr/>
                    <a:lstStyle/>
                    <a:p>
                      <a:pPr marL="0" marR="0">
                        <a:lnSpc>
                          <a:spcPct val="107000"/>
                        </a:lnSpc>
                        <a:spcBef>
                          <a:spcPts val="0"/>
                        </a:spcBef>
                        <a:spcAft>
                          <a:spcPts val="0"/>
                        </a:spcAft>
                      </a:pPr>
                      <a:r>
                        <a:rPr lang="en-US" sz="1800" dirty="0">
                          <a:effectLst/>
                          <a:latin typeface="Times New Roman"/>
                          <a:ea typeface="Calibri"/>
                          <a:cs typeface="Times New Roman"/>
                        </a:rPr>
                        <a:t>Sum of </a:t>
                      </a:r>
                      <a:r>
                        <a:rPr lang="en-US" sz="1800" b="1" i="1" dirty="0">
                          <a:effectLst/>
                          <a:latin typeface="Times New Roman"/>
                          <a:ea typeface="Calibri"/>
                          <a:cs typeface="Times New Roman"/>
                        </a:rPr>
                        <a:t>Program Development</a:t>
                      </a:r>
                      <a:r>
                        <a:rPr lang="en-US" sz="1800" dirty="0">
                          <a:effectLst/>
                          <a:latin typeface="Times New Roman"/>
                          <a:ea typeface="Calibri"/>
                          <a:cs typeface="Times New Roman"/>
                        </a:rPr>
                        <a:t> Criteria Rating </a:t>
                      </a:r>
                      <a:r>
                        <a:rPr lang="en-US" sz="1800" u="sng" dirty="0">
                          <a:effectLst/>
                          <a:latin typeface="Times New Roman"/>
                          <a:ea typeface="Calibri"/>
                          <a:cs typeface="Times New Roman"/>
                        </a:rPr>
                        <a:t>5</a:t>
                      </a:r>
                      <a:r>
                        <a:rPr lang="en-US" sz="1800" dirty="0">
                          <a:effectLst/>
                          <a:latin typeface="Times New Roman"/>
                          <a:ea typeface="Calibri"/>
                          <a:cs typeface="Times New Roman"/>
                        </a:rPr>
                        <a:t>/1 = </a:t>
                      </a:r>
                      <a:endParaRPr lang="en-US" sz="1600" dirty="0">
                        <a:effectLst/>
                        <a:latin typeface="Calibri"/>
                        <a:ea typeface="Calibri"/>
                        <a:cs typeface="Times New Roman"/>
                      </a:endParaRPr>
                    </a:p>
                    <a:p>
                      <a:pPr marL="0" marR="0">
                        <a:lnSpc>
                          <a:spcPct val="107000"/>
                        </a:lnSpc>
                        <a:spcBef>
                          <a:spcPts val="0"/>
                        </a:spcBef>
                        <a:spcAft>
                          <a:spcPts val="0"/>
                        </a:spcAft>
                      </a:pPr>
                      <a:r>
                        <a:rPr lang="en-US" sz="1800" i="1" kern="1200" dirty="0">
                          <a:solidFill>
                            <a:srgbClr val="000000"/>
                          </a:solidFill>
                          <a:effectLst/>
                          <a:latin typeface="Times New Roman"/>
                          <a:ea typeface="Times New Roman"/>
                          <a:cs typeface="Times New Roman"/>
                        </a:rPr>
                        <a:t>Supervisor Comments*:</a:t>
                      </a:r>
                      <a:r>
                        <a:rPr lang="en-US" sz="1800" kern="1200" dirty="0">
                          <a:solidFill>
                            <a:srgbClr val="000000"/>
                          </a:solidFill>
                          <a:effectLst/>
                          <a:latin typeface="Times New Roman"/>
                          <a:ea typeface="Times New Roman"/>
                          <a:cs typeface="Times New Roman"/>
                        </a:rPr>
                        <a:t> Overall a very good document with effective needs assessment, plans for the coming year, and outcomes. </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Times New Roman"/>
                          <a:ea typeface="Calibri"/>
                          <a:cs typeface="Times New Roman"/>
                        </a:rPr>
                        <a:t>5</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98728">
                <a:tc>
                  <a:txBody>
                    <a:bodyPr/>
                    <a:lstStyle/>
                    <a:p>
                      <a:pPr>
                        <a:spcAft>
                          <a:spcPts val="0"/>
                        </a:spcAft>
                      </a:pPr>
                      <a:r>
                        <a:rPr lang="en-US" sz="1800" kern="1200" dirty="0">
                          <a:solidFill>
                            <a:srgbClr val="000000"/>
                          </a:solidFill>
                          <a:effectLst/>
                          <a:latin typeface="Times New Roman"/>
                          <a:ea typeface="Times New Roman"/>
                        </a:rPr>
                        <a:t>Sum of </a:t>
                      </a:r>
                      <a:r>
                        <a:rPr lang="en-US" sz="1800" b="1" i="1" kern="1200" dirty="0">
                          <a:solidFill>
                            <a:srgbClr val="000000"/>
                          </a:solidFill>
                          <a:effectLst/>
                          <a:latin typeface="Times New Roman"/>
                          <a:ea typeface="Times New Roman"/>
                        </a:rPr>
                        <a:t>Program Management</a:t>
                      </a:r>
                      <a:r>
                        <a:rPr lang="en-US" sz="1800" kern="1200" dirty="0">
                          <a:solidFill>
                            <a:srgbClr val="000000"/>
                          </a:solidFill>
                          <a:effectLst/>
                          <a:latin typeface="Times New Roman"/>
                          <a:ea typeface="Times New Roman"/>
                        </a:rPr>
                        <a:t> Criteria Ratings </a:t>
                      </a:r>
                      <a:r>
                        <a:rPr lang="en-US" sz="1800" u="sng" kern="1200" dirty="0">
                          <a:solidFill>
                            <a:srgbClr val="000000"/>
                          </a:solidFill>
                          <a:effectLst/>
                          <a:latin typeface="Times New Roman"/>
                          <a:ea typeface="Times New Roman"/>
                        </a:rPr>
                        <a:t>17</a:t>
                      </a:r>
                      <a:r>
                        <a:rPr lang="en-US" sz="1800" kern="1200" dirty="0">
                          <a:solidFill>
                            <a:srgbClr val="000000"/>
                          </a:solidFill>
                          <a:effectLst/>
                          <a:latin typeface="Times New Roman"/>
                          <a:ea typeface="Times New Roman"/>
                        </a:rPr>
                        <a:t>/4 = </a:t>
                      </a:r>
                      <a:endParaRPr lang="en-US" sz="1600" dirty="0">
                        <a:effectLst/>
                        <a:latin typeface="Calibri"/>
                      </a:endParaRPr>
                    </a:p>
                    <a:p>
                      <a:pPr marL="0" marR="0">
                        <a:lnSpc>
                          <a:spcPct val="107000"/>
                        </a:lnSpc>
                        <a:spcBef>
                          <a:spcPts val="0"/>
                        </a:spcBef>
                        <a:spcAft>
                          <a:spcPts val="0"/>
                        </a:spcAft>
                      </a:pPr>
                      <a:r>
                        <a:rPr lang="en-US" sz="1800" i="1" kern="1200" dirty="0">
                          <a:solidFill>
                            <a:srgbClr val="000000"/>
                          </a:solidFill>
                          <a:effectLst/>
                          <a:latin typeface="Times New Roman"/>
                          <a:ea typeface="Times New Roman"/>
                          <a:cs typeface="Times New Roman"/>
                        </a:rPr>
                        <a:t>Supervisor Comments*:</a:t>
                      </a:r>
                      <a:r>
                        <a:rPr lang="en-US" sz="1800" kern="1200" dirty="0">
                          <a:solidFill>
                            <a:srgbClr val="000000"/>
                          </a:solidFill>
                          <a:effectLst/>
                          <a:latin typeface="Times New Roman"/>
                          <a:ea typeface="Times New Roman"/>
                          <a:cs typeface="Times New Roman"/>
                        </a:rPr>
                        <a:t> You continue to do excellent programming. Strive to improve physical office environment. </a:t>
                      </a:r>
                      <a:r>
                        <a:rPr lang="en-US" sz="1800" dirty="0">
                          <a:effectLst/>
                          <a:latin typeface="Times New Roman"/>
                        </a:rPr>
                        <a:t> </a:t>
                      </a:r>
                      <a:endParaRPr lang="en-US" sz="16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Times New Roman"/>
                          <a:ea typeface="Calibri"/>
                          <a:cs typeface="Times New Roman"/>
                        </a:rPr>
                        <a:t>4</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66434">
                <a:tc>
                  <a:txBody>
                    <a:bodyPr/>
                    <a:lstStyle/>
                    <a:p>
                      <a:pPr>
                        <a:spcAft>
                          <a:spcPts val="0"/>
                        </a:spcAft>
                      </a:pPr>
                      <a:r>
                        <a:rPr lang="en-US" sz="1800" dirty="0">
                          <a:effectLst/>
                          <a:latin typeface="Times New Roman"/>
                        </a:rPr>
                        <a:t>Sum of </a:t>
                      </a:r>
                      <a:r>
                        <a:rPr lang="en-US" sz="1800" b="1" i="1" dirty="0">
                          <a:effectLst/>
                          <a:latin typeface="Times New Roman"/>
                        </a:rPr>
                        <a:t>Program Accomplishments</a:t>
                      </a:r>
                      <a:r>
                        <a:rPr lang="en-US" sz="1800" dirty="0">
                          <a:effectLst/>
                          <a:latin typeface="Times New Roman"/>
                        </a:rPr>
                        <a:t> Criteria Ratings </a:t>
                      </a:r>
                      <a:r>
                        <a:rPr lang="en-US" sz="1800" u="sng" dirty="0">
                          <a:effectLst/>
                          <a:latin typeface="Times New Roman"/>
                        </a:rPr>
                        <a:t>14</a:t>
                      </a:r>
                      <a:r>
                        <a:rPr lang="en-US" sz="1800" dirty="0">
                          <a:effectLst/>
                          <a:latin typeface="Times New Roman"/>
                        </a:rPr>
                        <a:t>/3 = </a:t>
                      </a:r>
                      <a:endParaRPr lang="en-US" sz="1600" dirty="0">
                        <a:effectLst/>
                        <a:latin typeface="Calibri"/>
                      </a:endParaRPr>
                    </a:p>
                    <a:p>
                      <a:pPr marL="0" marR="0">
                        <a:lnSpc>
                          <a:spcPct val="107000"/>
                        </a:lnSpc>
                        <a:spcBef>
                          <a:spcPts val="0"/>
                        </a:spcBef>
                        <a:spcAft>
                          <a:spcPts val="0"/>
                        </a:spcAft>
                      </a:pPr>
                      <a:r>
                        <a:rPr lang="en-US" sz="1800" i="1" kern="1200" dirty="0">
                          <a:solidFill>
                            <a:srgbClr val="000000"/>
                          </a:solidFill>
                          <a:effectLst/>
                          <a:latin typeface="Times New Roman"/>
                          <a:ea typeface="Times New Roman"/>
                          <a:cs typeface="Times New Roman"/>
                        </a:rPr>
                        <a:t>Supervisor Comments*:</a:t>
                      </a:r>
                      <a:r>
                        <a:rPr lang="en-US" sz="1800" kern="1200" dirty="0">
                          <a:solidFill>
                            <a:srgbClr val="000000"/>
                          </a:solidFill>
                          <a:effectLst/>
                          <a:latin typeface="Times New Roman"/>
                          <a:ea typeface="Times New Roman"/>
                          <a:cs typeface="Times New Roman"/>
                        </a:rPr>
                        <a:t> Great work.</a:t>
                      </a:r>
                      <a:r>
                        <a:rPr lang="en-US" sz="1800" dirty="0">
                          <a:effectLst/>
                          <a:latin typeface="Times New Roman"/>
                        </a:rPr>
                        <a:t> </a:t>
                      </a:r>
                      <a:endParaRPr lang="en-US" sz="16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Times New Roman"/>
                          <a:ea typeface="Calibri"/>
                          <a:cs typeface="Times New Roman"/>
                        </a:rPr>
                        <a:t>4</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98728">
                <a:tc>
                  <a:txBody>
                    <a:bodyPr/>
                    <a:lstStyle/>
                    <a:p>
                      <a:pPr>
                        <a:spcAft>
                          <a:spcPts val="0"/>
                        </a:spcAft>
                      </a:pPr>
                      <a:r>
                        <a:rPr lang="en-US" sz="1800" kern="1200" dirty="0">
                          <a:solidFill>
                            <a:srgbClr val="000000"/>
                          </a:solidFill>
                          <a:effectLst/>
                          <a:latin typeface="Times New Roman"/>
                          <a:ea typeface="Times New Roman"/>
                        </a:rPr>
                        <a:t>Sum of </a:t>
                      </a:r>
                      <a:r>
                        <a:rPr lang="en-US" sz="1800" b="1" i="1" kern="1200" dirty="0">
                          <a:solidFill>
                            <a:srgbClr val="000000"/>
                          </a:solidFill>
                          <a:effectLst/>
                          <a:latin typeface="Times New Roman"/>
                          <a:ea typeface="Times New Roman"/>
                        </a:rPr>
                        <a:t>Professionalism </a:t>
                      </a:r>
                      <a:r>
                        <a:rPr lang="en-US" sz="1800" kern="1200" dirty="0">
                          <a:solidFill>
                            <a:srgbClr val="000000"/>
                          </a:solidFill>
                          <a:effectLst/>
                          <a:latin typeface="Times New Roman"/>
                          <a:ea typeface="Times New Roman"/>
                        </a:rPr>
                        <a:t>Criteria Ratings </a:t>
                      </a:r>
                      <a:r>
                        <a:rPr lang="en-US" sz="1800" u="sng" kern="1200" dirty="0">
                          <a:solidFill>
                            <a:srgbClr val="000000"/>
                          </a:solidFill>
                          <a:effectLst/>
                          <a:latin typeface="Times New Roman"/>
                          <a:ea typeface="Times New Roman"/>
                        </a:rPr>
                        <a:t>23</a:t>
                      </a:r>
                      <a:r>
                        <a:rPr lang="en-US" sz="1800" kern="1200" dirty="0">
                          <a:solidFill>
                            <a:srgbClr val="000000"/>
                          </a:solidFill>
                          <a:effectLst/>
                          <a:latin typeface="Times New Roman"/>
                          <a:ea typeface="Times New Roman"/>
                        </a:rPr>
                        <a:t>/5 = </a:t>
                      </a:r>
                      <a:endParaRPr lang="en-US" sz="1600" dirty="0">
                        <a:effectLst/>
                        <a:latin typeface="Calibri"/>
                      </a:endParaRPr>
                    </a:p>
                    <a:p>
                      <a:pPr marL="0" marR="0">
                        <a:lnSpc>
                          <a:spcPct val="107000"/>
                        </a:lnSpc>
                        <a:spcBef>
                          <a:spcPts val="0"/>
                        </a:spcBef>
                        <a:spcAft>
                          <a:spcPts val="0"/>
                        </a:spcAft>
                      </a:pPr>
                      <a:r>
                        <a:rPr lang="en-US" sz="1800" i="1" kern="1200" dirty="0">
                          <a:solidFill>
                            <a:srgbClr val="000000"/>
                          </a:solidFill>
                          <a:effectLst/>
                          <a:latin typeface="Times New Roman"/>
                          <a:ea typeface="Times New Roman"/>
                          <a:cs typeface="Times New Roman"/>
                        </a:rPr>
                        <a:t>Supervisor Comments*:</a:t>
                      </a:r>
                      <a:r>
                        <a:rPr lang="en-US" sz="1800" kern="1200" dirty="0">
                          <a:solidFill>
                            <a:srgbClr val="000000"/>
                          </a:solidFill>
                          <a:effectLst/>
                          <a:latin typeface="Times New Roman"/>
                          <a:ea typeface="Times New Roman"/>
                          <a:cs typeface="Times New Roman"/>
                        </a:rPr>
                        <a:t> You continue to demonstrate excellent professionalism. </a:t>
                      </a:r>
                      <a:r>
                        <a:rPr lang="en-US" sz="1800" kern="1200" dirty="0">
                          <a:solidFill>
                            <a:srgbClr val="000000"/>
                          </a:solidFill>
                          <a:effectLst/>
                          <a:latin typeface="Times New Roman"/>
                          <a:ea typeface="Times New Roman"/>
                        </a:rPr>
                        <a:t> </a:t>
                      </a:r>
                      <a:endParaRPr lang="en-US" sz="16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Times New Roman"/>
                          <a:ea typeface="Calibri"/>
                          <a:cs typeface="Times New Roman"/>
                        </a:rPr>
                        <a:t>4</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66434">
                <a:tc>
                  <a:txBody>
                    <a:bodyPr/>
                    <a:lstStyle/>
                    <a:p>
                      <a:pPr>
                        <a:spcAft>
                          <a:spcPts val="0"/>
                        </a:spcAft>
                      </a:pPr>
                      <a:r>
                        <a:rPr lang="en-US" sz="1800" kern="1200" dirty="0">
                          <a:solidFill>
                            <a:srgbClr val="000000"/>
                          </a:solidFill>
                          <a:effectLst/>
                          <a:latin typeface="Times New Roman"/>
                          <a:ea typeface="Times New Roman"/>
                        </a:rPr>
                        <a:t>Sum of </a:t>
                      </a:r>
                      <a:r>
                        <a:rPr lang="en-US" sz="1800" b="1" i="1" kern="1200" dirty="0">
                          <a:solidFill>
                            <a:srgbClr val="000000"/>
                          </a:solidFill>
                          <a:effectLst/>
                          <a:latin typeface="Times New Roman"/>
                          <a:ea typeface="Times New Roman"/>
                        </a:rPr>
                        <a:t>Community and Organizational Leadership</a:t>
                      </a:r>
                      <a:r>
                        <a:rPr lang="en-US" sz="1800" kern="1200" dirty="0">
                          <a:solidFill>
                            <a:srgbClr val="000000"/>
                          </a:solidFill>
                          <a:effectLst/>
                          <a:latin typeface="Times New Roman"/>
                          <a:ea typeface="Times New Roman"/>
                        </a:rPr>
                        <a:t> Criteria Ratings </a:t>
                      </a:r>
                      <a:r>
                        <a:rPr lang="en-US" sz="1800" u="sng" kern="1200" dirty="0">
                          <a:solidFill>
                            <a:srgbClr val="000000"/>
                          </a:solidFill>
                          <a:effectLst/>
                          <a:latin typeface="Times New Roman"/>
                          <a:ea typeface="Times New Roman"/>
                        </a:rPr>
                        <a:t>14</a:t>
                      </a:r>
                      <a:r>
                        <a:rPr lang="en-US" sz="1800" kern="1200" dirty="0">
                          <a:solidFill>
                            <a:srgbClr val="000000"/>
                          </a:solidFill>
                          <a:effectLst/>
                          <a:latin typeface="Times New Roman"/>
                          <a:ea typeface="Times New Roman"/>
                        </a:rPr>
                        <a:t>/3 = </a:t>
                      </a:r>
                      <a:endParaRPr lang="en-US" sz="1600" dirty="0">
                        <a:effectLst/>
                        <a:latin typeface="Calibri"/>
                      </a:endParaRPr>
                    </a:p>
                    <a:p>
                      <a:pPr marL="0" marR="0">
                        <a:lnSpc>
                          <a:spcPct val="107000"/>
                        </a:lnSpc>
                        <a:spcBef>
                          <a:spcPts val="0"/>
                        </a:spcBef>
                        <a:spcAft>
                          <a:spcPts val="0"/>
                        </a:spcAft>
                      </a:pPr>
                      <a:r>
                        <a:rPr lang="en-US" sz="1800" i="1" kern="1200" dirty="0">
                          <a:solidFill>
                            <a:srgbClr val="000000"/>
                          </a:solidFill>
                          <a:effectLst/>
                          <a:latin typeface="Times New Roman"/>
                          <a:ea typeface="Times New Roman"/>
                          <a:cs typeface="Times New Roman"/>
                        </a:rPr>
                        <a:t>Supervisor Comments*:</a:t>
                      </a:r>
                      <a:r>
                        <a:rPr lang="en-US" sz="1800" kern="1200" dirty="0">
                          <a:solidFill>
                            <a:srgbClr val="000000"/>
                          </a:solidFill>
                          <a:effectLst/>
                          <a:latin typeface="Times New Roman"/>
                          <a:ea typeface="Times New Roman"/>
                          <a:cs typeface="Times New Roman"/>
                        </a:rPr>
                        <a:t> Your work with staff and volunteers is outstanding.</a:t>
                      </a:r>
                      <a:r>
                        <a:rPr lang="en-US" sz="1800" kern="1200" dirty="0">
                          <a:solidFill>
                            <a:srgbClr val="000000"/>
                          </a:solidFill>
                          <a:effectLst/>
                          <a:latin typeface="Times New Roman"/>
                          <a:ea typeface="Times New Roman"/>
                        </a:rPr>
                        <a:t> </a:t>
                      </a:r>
                      <a:endParaRPr lang="en-US" sz="16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Times New Roman"/>
                          <a:ea typeface="Calibri"/>
                          <a:cs typeface="Times New Roman"/>
                        </a:rPr>
                        <a:t>4</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32295">
                <a:tc>
                  <a:txBody>
                    <a:bodyPr/>
                    <a:lstStyle/>
                    <a:p>
                      <a:pPr>
                        <a:spcAft>
                          <a:spcPts val="0"/>
                        </a:spcAft>
                      </a:pPr>
                      <a:r>
                        <a:rPr lang="en-US" sz="1800" b="1" i="1" kern="1200" dirty="0">
                          <a:solidFill>
                            <a:srgbClr val="000000"/>
                          </a:solidFill>
                          <a:effectLst/>
                          <a:latin typeface="Times New Roman"/>
                          <a:ea typeface="Times New Roman"/>
                        </a:rPr>
                        <a:t>Overall Score = </a:t>
                      </a:r>
                      <a:endParaRPr lang="en-US" sz="16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effectLst/>
                          <a:latin typeface="Times New Roman"/>
                          <a:ea typeface="Calibri"/>
                          <a:cs typeface="Times New Roman"/>
                        </a:rPr>
                        <a:t>21</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Calculation</a:t>
            </a:r>
          </a:p>
        </p:txBody>
      </p:sp>
    </p:spTree>
    <p:extLst>
      <p:ext uri="{BB962C8B-B14F-4D97-AF65-F5344CB8AC3E}">
        <p14:creationId xmlns:p14="http://schemas.microsoft.com/office/powerpoint/2010/main" val="145120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Comparing Current (2001) and New (2017) Appraisal 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5928902"/>
              </p:ext>
            </p:extLst>
          </p:nvPr>
        </p:nvGraphicFramePr>
        <p:xfrm>
          <a:off x="457200" y="1600200"/>
          <a:ext cx="8229600" cy="2225040"/>
        </p:xfrm>
        <a:graphic>
          <a:graphicData uri="http://schemas.openxmlformats.org/drawingml/2006/table">
            <a:tbl>
              <a:tblPr firstRow="1" bandRow="1">
                <a:solidFill>
                  <a:srgbClr val="99CCFF"/>
                </a:solidFill>
                <a:tableStyleId>{5C22544A-7EE6-4342-B048-85BDC9FD1C3A}</a:tableStyleId>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70840">
                <a:tc>
                  <a:txBody>
                    <a:bodyPr/>
                    <a:lstStyle/>
                    <a:p>
                      <a:endParaRPr lang="en-US" sz="3200" dirty="0">
                        <a:solidFill>
                          <a:schemeClr val="tx1"/>
                        </a:solidFill>
                      </a:endParaRPr>
                    </a:p>
                  </a:txBody>
                  <a:tcPr>
                    <a:solidFill>
                      <a:srgbClr val="CCECFF"/>
                    </a:solidFill>
                  </a:tcPr>
                </a:tc>
                <a:tc>
                  <a:txBody>
                    <a:bodyPr/>
                    <a:lstStyle/>
                    <a:p>
                      <a:pPr algn="ctr"/>
                      <a:r>
                        <a:rPr lang="en-US" sz="3200" dirty="0">
                          <a:solidFill>
                            <a:schemeClr val="tx1"/>
                          </a:solidFill>
                        </a:rPr>
                        <a:t>Current (2001)</a:t>
                      </a:r>
                    </a:p>
                  </a:txBody>
                  <a:tcPr anchor="ctr">
                    <a:solidFill>
                      <a:srgbClr val="CCECFF"/>
                    </a:solidFill>
                  </a:tcPr>
                </a:tc>
                <a:tc>
                  <a:txBody>
                    <a:bodyPr/>
                    <a:lstStyle/>
                    <a:p>
                      <a:pPr algn="ctr"/>
                      <a:r>
                        <a:rPr lang="en-US" sz="3200" dirty="0">
                          <a:solidFill>
                            <a:schemeClr val="tx1"/>
                          </a:solidFill>
                        </a:rPr>
                        <a:t>New </a:t>
                      </a:r>
                    </a:p>
                    <a:p>
                      <a:pPr algn="ctr"/>
                      <a:r>
                        <a:rPr lang="en-US" sz="3200" dirty="0">
                          <a:solidFill>
                            <a:schemeClr val="tx1"/>
                          </a:solidFill>
                        </a:rPr>
                        <a:t>(2017)</a:t>
                      </a:r>
                    </a:p>
                  </a:txBody>
                  <a:tcPr anchor="ctr">
                    <a:solidFill>
                      <a:srgbClr val="CCECFF"/>
                    </a:solidFill>
                  </a:tcPr>
                </a:tc>
                <a:extLst>
                  <a:ext uri="{0D108BD9-81ED-4DB2-BD59-A6C34878D82A}">
                    <a16:rowId xmlns:a16="http://schemas.microsoft.com/office/drawing/2014/main" xmlns="" val="10000"/>
                  </a:ext>
                </a:extLst>
              </a:tr>
              <a:tr h="370840">
                <a:tc>
                  <a:txBody>
                    <a:bodyPr/>
                    <a:lstStyle/>
                    <a:p>
                      <a:r>
                        <a:rPr lang="en-US" sz="3200" dirty="0">
                          <a:solidFill>
                            <a:schemeClr val="tx1"/>
                          </a:solidFill>
                        </a:rPr>
                        <a:t>Word Count</a:t>
                      </a:r>
                    </a:p>
                  </a:txBody>
                  <a:tcPr>
                    <a:solidFill>
                      <a:srgbClr val="CCECFF"/>
                    </a:solidFill>
                  </a:tcPr>
                </a:tc>
                <a:tc>
                  <a:txBody>
                    <a:bodyPr/>
                    <a:lstStyle/>
                    <a:p>
                      <a:pPr algn="ctr"/>
                      <a:r>
                        <a:rPr lang="en-US" sz="3200" dirty="0">
                          <a:solidFill>
                            <a:schemeClr val="tx1"/>
                          </a:solidFill>
                        </a:rPr>
                        <a:t>5,202</a:t>
                      </a:r>
                    </a:p>
                  </a:txBody>
                  <a:tcPr>
                    <a:solidFill>
                      <a:srgbClr val="CCECFF"/>
                    </a:solidFill>
                  </a:tcPr>
                </a:tc>
                <a:tc>
                  <a:txBody>
                    <a:bodyPr/>
                    <a:lstStyle/>
                    <a:p>
                      <a:pPr algn="ctr"/>
                      <a:r>
                        <a:rPr lang="en-US" sz="3200" dirty="0">
                          <a:solidFill>
                            <a:schemeClr val="tx1"/>
                          </a:solidFill>
                        </a:rPr>
                        <a:t>2,042</a:t>
                      </a:r>
                    </a:p>
                  </a:txBody>
                  <a:tcPr>
                    <a:solidFill>
                      <a:srgbClr val="CCECFF"/>
                    </a:solidFill>
                  </a:tcPr>
                </a:tc>
                <a:extLst>
                  <a:ext uri="{0D108BD9-81ED-4DB2-BD59-A6C34878D82A}">
                    <a16:rowId xmlns:a16="http://schemas.microsoft.com/office/drawing/2014/main" xmlns="" val="10001"/>
                  </a:ext>
                </a:extLst>
              </a:tr>
              <a:tr h="370840">
                <a:tc>
                  <a:txBody>
                    <a:bodyPr/>
                    <a:lstStyle/>
                    <a:p>
                      <a:r>
                        <a:rPr lang="en-US" sz="3200" dirty="0">
                          <a:solidFill>
                            <a:schemeClr val="tx1"/>
                          </a:solidFill>
                        </a:rPr>
                        <a:t>Criteria Count</a:t>
                      </a:r>
                    </a:p>
                  </a:txBody>
                  <a:tcPr>
                    <a:solidFill>
                      <a:srgbClr val="CCECFF"/>
                    </a:solidFill>
                  </a:tcPr>
                </a:tc>
                <a:tc>
                  <a:txBody>
                    <a:bodyPr/>
                    <a:lstStyle/>
                    <a:p>
                      <a:pPr algn="ctr"/>
                      <a:r>
                        <a:rPr lang="en-US" sz="3200" dirty="0">
                          <a:solidFill>
                            <a:schemeClr val="tx1"/>
                          </a:solidFill>
                        </a:rPr>
                        <a:t>37 </a:t>
                      </a:r>
                    </a:p>
                  </a:txBody>
                  <a:tcPr>
                    <a:solidFill>
                      <a:srgbClr val="CCECFF"/>
                    </a:solidFill>
                  </a:tcPr>
                </a:tc>
                <a:tc>
                  <a:txBody>
                    <a:bodyPr/>
                    <a:lstStyle/>
                    <a:p>
                      <a:pPr algn="ctr"/>
                      <a:r>
                        <a:rPr lang="en-US" sz="3200" dirty="0">
                          <a:solidFill>
                            <a:schemeClr val="tx1"/>
                          </a:solidFill>
                        </a:rPr>
                        <a:t>16</a:t>
                      </a:r>
                    </a:p>
                  </a:txBody>
                  <a:tcPr>
                    <a:solidFill>
                      <a:srgbClr val="CCECFF"/>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62401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latin typeface="Script MT Bold" panose="03040602040607080904" pitchFamily="66" charset="0"/>
              </a:rPr>
              <a:t>Objective Two</a:t>
            </a:r>
          </a:p>
        </p:txBody>
      </p:sp>
      <p:sp>
        <p:nvSpPr>
          <p:cNvPr id="3" name="Subtitle 2"/>
          <p:cNvSpPr>
            <a:spLocks noGrp="1"/>
          </p:cNvSpPr>
          <p:nvPr>
            <p:ph type="subTitle" idx="1"/>
          </p:nvPr>
        </p:nvSpPr>
        <p:spPr/>
        <p:txBody>
          <a:bodyPr>
            <a:normAutofit/>
          </a:bodyPr>
          <a:lstStyle/>
          <a:p>
            <a:r>
              <a:rPr lang="en-US" dirty="0"/>
              <a:t>Understand how to conduct the performance appraisal</a:t>
            </a:r>
          </a:p>
        </p:txBody>
      </p:sp>
    </p:spTree>
    <p:extLst>
      <p:ext uri="{BB962C8B-B14F-4D97-AF65-F5344CB8AC3E}">
        <p14:creationId xmlns:p14="http://schemas.microsoft.com/office/powerpoint/2010/main" val="2726750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Matters</a:t>
            </a:r>
          </a:p>
        </p:txBody>
      </p:sp>
      <p:pic>
        <p:nvPicPr>
          <p:cNvPr id="4" name="Picture 3"/>
          <p:cNvPicPr>
            <a:picLocks noChangeAspect="1"/>
          </p:cNvPicPr>
          <p:nvPr/>
        </p:nvPicPr>
        <p:blipFill>
          <a:blip r:embed="rId3"/>
          <a:stretch>
            <a:fillRect/>
          </a:stretch>
        </p:blipFill>
        <p:spPr>
          <a:xfrm>
            <a:off x="3190874" y="1193473"/>
            <a:ext cx="2769195"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6131931" y="3445822"/>
            <a:ext cx="2780767"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219857" y="1224076"/>
            <a:ext cx="2780767" cy="207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6"/>
          <a:stretch>
            <a:fillRect/>
          </a:stretch>
        </p:blipFill>
        <p:spPr>
          <a:xfrm>
            <a:off x="6131931" y="1193473"/>
            <a:ext cx="2780767"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7"/>
          <a:stretch>
            <a:fillRect/>
          </a:stretch>
        </p:blipFill>
        <p:spPr>
          <a:xfrm>
            <a:off x="3207363" y="3445822"/>
            <a:ext cx="2752706"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8"/>
          <a:stretch>
            <a:fillRect/>
          </a:stretch>
        </p:blipFill>
        <p:spPr>
          <a:xfrm>
            <a:off x="219857" y="3445822"/>
            <a:ext cx="2762250"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0493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Annual Plan</a:t>
            </a:r>
          </a:p>
        </p:txBody>
      </p:sp>
      <p:sp>
        <p:nvSpPr>
          <p:cNvPr id="3" name="Content Placeholder 2"/>
          <p:cNvSpPr>
            <a:spLocks noGrp="1"/>
          </p:cNvSpPr>
          <p:nvPr>
            <p:ph idx="1"/>
          </p:nvPr>
        </p:nvSpPr>
        <p:spPr/>
        <p:txBody>
          <a:bodyPr>
            <a:normAutofit fontScale="92500"/>
          </a:bodyPr>
          <a:lstStyle/>
          <a:p>
            <a:r>
              <a:rPr lang="en-US" dirty="0"/>
              <a:t>Multi-year planning is discontinued</a:t>
            </a:r>
          </a:p>
          <a:p>
            <a:r>
              <a:rPr lang="en-US" dirty="0"/>
              <a:t>Email notifications for all status changes</a:t>
            </a:r>
          </a:p>
          <a:p>
            <a:r>
              <a:rPr lang="en-US" dirty="0"/>
              <a:t>Role of County Director</a:t>
            </a:r>
          </a:p>
          <a:p>
            <a:r>
              <a:rPr lang="en-US" dirty="0"/>
              <a:t>Returned from RPL no more than two times</a:t>
            </a:r>
          </a:p>
          <a:p>
            <a:r>
              <a:rPr lang="en-US" dirty="0"/>
              <a:t>Rated, locked IAPs will not be altered</a:t>
            </a:r>
          </a:p>
          <a:p>
            <a:r>
              <a:rPr lang="en-US" dirty="0"/>
              <a:t>Overall rating and comments</a:t>
            </a:r>
          </a:p>
          <a:p>
            <a:r>
              <a:rPr lang="en-US" dirty="0"/>
              <a:t>IAP instruction</a:t>
            </a:r>
          </a:p>
          <a:p>
            <a:r>
              <a:rPr lang="en-US" dirty="0"/>
              <a:t>IAP definitions </a:t>
            </a:r>
          </a:p>
        </p:txBody>
      </p:sp>
    </p:spTree>
    <p:extLst>
      <p:ext uri="{BB962C8B-B14F-4D97-AF65-F5344CB8AC3E}">
        <p14:creationId xmlns:p14="http://schemas.microsoft.com/office/powerpoint/2010/main" val="3218256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lstStyle/>
          <a:p>
            <a:r>
              <a:rPr lang="en-US" dirty="0"/>
              <a:t>Regional Director</a:t>
            </a:r>
          </a:p>
          <a:p>
            <a:r>
              <a:rPr lang="en-US" dirty="0"/>
              <a:t>County Director</a:t>
            </a:r>
          </a:p>
          <a:p>
            <a:r>
              <a:rPr lang="en-US" dirty="0"/>
              <a:t>Regional Program Leader</a:t>
            </a:r>
          </a:p>
          <a:p>
            <a:r>
              <a:rPr lang="en-US" dirty="0"/>
              <a:t>Human Resources Staff</a:t>
            </a:r>
          </a:p>
          <a:p>
            <a:endParaRPr lang="en-US" dirty="0"/>
          </a:p>
        </p:txBody>
      </p:sp>
    </p:spTree>
    <p:extLst>
      <p:ext uri="{BB962C8B-B14F-4D97-AF65-F5344CB8AC3E}">
        <p14:creationId xmlns:p14="http://schemas.microsoft.com/office/powerpoint/2010/main" val="154431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a:t>
            </a:r>
          </a:p>
        </p:txBody>
      </p:sp>
      <p:sp>
        <p:nvSpPr>
          <p:cNvPr id="3" name="Content Placeholder 2"/>
          <p:cNvSpPr>
            <a:spLocks noGrp="1"/>
          </p:cNvSpPr>
          <p:nvPr>
            <p:ph idx="1"/>
          </p:nvPr>
        </p:nvSpPr>
        <p:spPr/>
        <p:txBody>
          <a:bodyPr/>
          <a:lstStyle/>
          <a:p>
            <a:r>
              <a:rPr lang="en-US" dirty="0"/>
              <a:t>IAP</a:t>
            </a:r>
          </a:p>
          <a:p>
            <a:r>
              <a:rPr lang="en-US" dirty="0"/>
              <a:t>Process – see pages 10 and 11</a:t>
            </a:r>
          </a:p>
          <a:p>
            <a:pPr lvl="1"/>
            <a:r>
              <a:rPr lang="en-US" dirty="0"/>
              <a:t>Extension Agents</a:t>
            </a:r>
          </a:p>
          <a:p>
            <a:pPr lvl="1"/>
            <a:r>
              <a:rPr lang="en-US" dirty="0"/>
              <a:t>County Directors</a:t>
            </a:r>
          </a:p>
          <a:p>
            <a:pPr lvl="1"/>
            <a:r>
              <a:rPr lang="en-US" dirty="0"/>
              <a:t>Area Extension Specialists</a:t>
            </a:r>
          </a:p>
          <a:p>
            <a:r>
              <a:rPr lang="en-US" dirty="0"/>
              <a:t>Enhanced Annual and Annual Reviews</a:t>
            </a:r>
          </a:p>
          <a:p>
            <a:r>
              <a:rPr lang="en-US" dirty="0"/>
              <a:t>Rebuttal</a:t>
            </a:r>
          </a:p>
          <a:p>
            <a:pPr lvl="1"/>
            <a:endParaRPr lang="en-US" dirty="0"/>
          </a:p>
          <a:p>
            <a:endParaRPr lang="en-US" dirty="0"/>
          </a:p>
        </p:txBody>
      </p:sp>
    </p:spTree>
    <p:extLst>
      <p:ext uri="{BB962C8B-B14F-4D97-AF65-F5344CB8AC3E}">
        <p14:creationId xmlns:p14="http://schemas.microsoft.com/office/powerpoint/2010/main" val="3933880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p:txBody>
          <a:bodyPr/>
          <a:lstStyle/>
          <a:p>
            <a:r>
              <a:rPr lang="en-US" dirty="0"/>
              <a:t>2016 Appraisal</a:t>
            </a:r>
          </a:p>
          <a:p>
            <a:r>
              <a:rPr lang="en-US" dirty="0"/>
              <a:t>2017 Appraisal</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82281"/>
            <a:ext cx="2730444" cy="2120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970" y="3524391"/>
            <a:ext cx="2730444" cy="2077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stretch>
            <a:fillRect/>
          </a:stretch>
        </p:blipFill>
        <p:spPr>
          <a:xfrm>
            <a:off x="6260763" y="3482281"/>
            <a:ext cx="2711433" cy="2120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5756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Preview</a:t>
            </a:r>
          </a:p>
        </p:txBody>
      </p:sp>
      <p:pic>
        <p:nvPicPr>
          <p:cNvPr id="4" name="Picture 3"/>
          <p:cNvPicPr>
            <a:picLocks noChangeAspect="1"/>
          </p:cNvPicPr>
          <p:nvPr/>
        </p:nvPicPr>
        <p:blipFill>
          <a:blip r:embed="rId3"/>
          <a:stretch>
            <a:fillRect/>
          </a:stretch>
        </p:blipFill>
        <p:spPr>
          <a:xfrm>
            <a:off x="6097614" y="3483430"/>
            <a:ext cx="2730445"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3175589" y="1224077"/>
            <a:ext cx="2730444" cy="2047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231302" y="1224077"/>
            <a:ext cx="2752706" cy="2047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3167102" y="3483429"/>
            <a:ext cx="2738931" cy="210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stretch>
            <a:fillRect/>
          </a:stretch>
        </p:blipFill>
        <p:spPr>
          <a:xfrm>
            <a:off x="6097614" y="1224076"/>
            <a:ext cx="2780767" cy="2047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8"/>
          <a:stretch>
            <a:fillRect/>
          </a:stretch>
        </p:blipFill>
        <p:spPr>
          <a:xfrm>
            <a:off x="231302" y="3483430"/>
            <a:ext cx="2752706"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1508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a:t>
            </a:r>
          </a:p>
        </p:txBody>
      </p:sp>
      <p:sp>
        <p:nvSpPr>
          <p:cNvPr id="3" name="Content Placeholder 2"/>
          <p:cNvSpPr>
            <a:spLocks noGrp="1"/>
          </p:cNvSpPr>
          <p:nvPr>
            <p:ph idx="1"/>
          </p:nvPr>
        </p:nvSpPr>
        <p:spPr/>
        <p:txBody>
          <a:bodyPr>
            <a:normAutofit lnSpcReduction="10000"/>
          </a:bodyPr>
          <a:lstStyle/>
          <a:p>
            <a:r>
              <a:rPr lang="en-US" dirty="0"/>
              <a:t>Supervisor Comments</a:t>
            </a:r>
          </a:p>
          <a:p>
            <a:pPr lvl="1"/>
            <a:r>
              <a:rPr lang="en-US" dirty="0"/>
              <a:t>Performance factors</a:t>
            </a:r>
          </a:p>
          <a:p>
            <a:pPr lvl="1"/>
            <a:r>
              <a:rPr lang="en-US" dirty="0"/>
              <a:t>Goals for the current year</a:t>
            </a:r>
          </a:p>
          <a:p>
            <a:pPr lvl="1"/>
            <a:r>
              <a:rPr lang="en-US" dirty="0"/>
              <a:t>Establishing goals for the coming year</a:t>
            </a:r>
          </a:p>
          <a:p>
            <a:pPr lvl="1"/>
            <a:r>
              <a:rPr lang="en-US" dirty="0"/>
              <a:t>Overall comments</a:t>
            </a:r>
          </a:p>
          <a:p>
            <a:r>
              <a:rPr lang="en-US" dirty="0"/>
              <a:t>Employee Comments</a:t>
            </a:r>
          </a:p>
          <a:p>
            <a:pPr lvl="1"/>
            <a:r>
              <a:rPr lang="en-US" dirty="0"/>
              <a:t>Anything with which you need help</a:t>
            </a:r>
          </a:p>
          <a:p>
            <a:pPr lvl="1"/>
            <a:r>
              <a:rPr lang="en-US" dirty="0"/>
              <a:t>How your supervisor may assist you</a:t>
            </a:r>
          </a:p>
          <a:p>
            <a:pPr lvl="1"/>
            <a:r>
              <a:rPr lang="en-US" dirty="0"/>
              <a:t>Resources needed</a:t>
            </a:r>
          </a:p>
        </p:txBody>
      </p:sp>
    </p:spTree>
    <p:extLst>
      <p:ext uri="{BB962C8B-B14F-4D97-AF65-F5344CB8AC3E}">
        <p14:creationId xmlns:p14="http://schemas.microsoft.com/office/powerpoint/2010/main" val="718486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Appraisal Interview Best Practices</a:t>
            </a:r>
          </a:p>
        </p:txBody>
      </p:sp>
      <p:sp>
        <p:nvSpPr>
          <p:cNvPr id="3" name="Content Placeholder 2"/>
          <p:cNvSpPr>
            <a:spLocks noGrp="1"/>
          </p:cNvSpPr>
          <p:nvPr>
            <p:ph idx="1"/>
          </p:nvPr>
        </p:nvSpPr>
        <p:spPr/>
        <p:txBody>
          <a:bodyPr>
            <a:normAutofit/>
          </a:bodyPr>
          <a:lstStyle/>
          <a:p>
            <a:pPr marL="171450" lvl="0" indent="-171450">
              <a:buFont typeface="Arial" panose="020B0604020202020204" pitchFamily="34" charset="0"/>
              <a:buChar char="•"/>
            </a:pPr>
            <a:r>
              <a:rPr lang="en-US" dirty="0"/>
              <a:t>Conducted annually, privately, and consistently with all employees </a:t>
            </a:r>
          </a:p>
          <a:p>
            <a:pPr marL="171450" lvl="0" indent="-171450">
              <a:buFont typeface="Arial" panose="020B0604020202020204" pitchFamily="34" charset="0"/>
              <a:buChar char="•"/>
            </a:pPr>
            <a:r>
              <a:rPr lang="en-US" dirty="0"/>
              <a:t>Schedule sufficient time to prepare for and conduct the interview</a:t>
            </a:r>
          </a:p>
          <a:p>
            <a:pPr marL="171450" lvl="0" indent="-171450">
              <a:buFont typeface="Arial" panose="020B0604020202020204" pitchFamily="34" charset="0"/>
              <a:buChar char="•"/>
            </a:pPr>
            <a:r>
              <a:rPr lang="en-US" dirty="0"/>
              <a:t>Be cognizant of non-verbal communications  </a:t>
            </a:r>
          </a:p>
          <a:p>
            <a:pPr marL="171450" lvl="0" indent="-171450">
              <a:buFont typeface="Arial" panose="020B0604020202020204" pitchFamily="34" charset="0"/>
              <a:buChar char="•"/>
            </a:pPr>
            <a:r>
              <a:rPr lang="en-US" dirty="0"/>
              <a:t>Eliminate barriers  </a:t>
            </a:r>
          </a:p>
          <a:p>
            <a:pPr marL="171450" lvl="0" indent="-171450">
              <a:buFont typeface="Arial" panose="020B0604020202020204" pitchFamily="34" charset="0"/>
              <a:buChar char="•"/>
            </a:pPr>
            <a:r>
              <a:rPr lang="en-US" dirty="0"/>
              <a:t>Participate in active listening</a:t>
            </a:r>
          </a:p>
        </p:txBody>
      </p:sp>
    </p:spTree>
    <p:extLst>
      <p:ext uri="{BB962C8B-B14F-4D97-AF65-F5344CB8AC3E}">
        <p14:creationId xmlns:p14="http://schemas.microsoft.com/office/powerpoint/2010/main" val="2780948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520" y="4631967"/>
            <a:ext cx="4572000" cy="113877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spcAft>
                <a:spcPts val="0"/>
              </a:spcAft>
            </a:pPr>
            <a:r>
              <a:rPr lang="en-US" sz="2000" dirty="0">
                <a:latin typeface="Script MT Bold" panose="03040602040607080904" pitchFamily="66" charset="0"/>
                <a:ea typeface="Times New Roman" panose="02020603050405020304" pitchFamily="18" charset="0"/>
                <a:cs typeface="Times New Roman" panose="02020603050405020304" pitchFamily="18" charset="0"/>
              </a:rPr>
              <a:t>5.</a:t>
            </a:r>
            <a:r>
              <a:rPr lang="en-US" sz="1600" dirty="0">
                <a:latin typeface="Script MT Bold" panose="03040602040607080904" pitchFamily="66" charset="0"/>
                <a:ea typeface="Times New Roman" panose="02020603050405020304" pitchFamily="18" charset="0"/>
                <a:cs typeface="Times New Roman" panose="02020603050405020304" pitchFamily="18" charset="0"/>
              </a:rPr>
              <a:t> </a:t>
            </a:r>
            <a:r>
              <a:rPr lang="en-US" sz="1600" dirty="0">
                <a:ea typeface="Times New Roman" panose="02020603050405020304" pitchFamily="18" charset="0"/>
              </a:rPr>
              <a:t>“The performance appraisal process has become a powerful institution within the employment relationship, having significant impact upon employees” (Fay, 2006)</a:t>
            </a:r>
            <a:endParaRPr lang="en-US" sz="1600" dirty="0">
              <a:effectLst/>
            </a:endParaRPr>
          </a:p>
        </p:txBody>
      </p:sp>
      <p:sp>
        <p:nvSpPr>
          <p:cNvPr id="3" name="Rectangle 2"/>
          <p:cNvSpPr/>
          <p:nvPr/>
        </p:nvSpPr>
        <p:spPr>
          <a:xfrm>
            <a:off x="4490720" y="1213534"/>
            <a:ext cx="4572000" cy="113877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spcAft>
                <a:spcPts val="0"/>
              </a:spcAft>
            </a:pPr>
            <a:r>
              <a:rPr lang="en-US" sz="2000" dirty="0">
                <a:latin typeface="Script MT Bold" panose="03040602040607080904" pitchFamily="66" charset="0"/>
                <a:ea typeface="Times New Roman" panose="02020603050405020304" pitchFamily="18" charset="0"/>
                <a:cs typeface="Times New Roman" panose="02020603050405020304" pitchFamily="18" charset="0"/>
              </a:rPr>
              <a:t>2.</a:t>
            </a:r>
            <a:r>
              <a:rPr lang="en-US" sz="1600" dirty="0">
                <a:latin typeface="Script MT Bold" panose="03040602040607080904" pitchFamily="66" charset="0"/>
                <a:ea typeface="Times New Roman" panose="02020603050405020304" pitchFamily="18" charset="0"/>
                <a:cs typeface="Times New Roman" panose="02020603050405020304" pitchFamily="18" charset="0"/>
              </a:rPr>
              <a:t> </a:t>
            </a:r>
            <a:r>
              <a:rPr lang="en-US" sz="1600" dirty="0">
                <a:ea typeface="Times New Roman" panose="02020603050405020304" pitchFamily="18" charset="0"/>
              </a:rPr>
              <a:t>“A well- designed and well-executed performance appraisal system could lead to greater efficiency, effectiveness, and improved employee morale” (Davis &amp; Verma, 1993)</a:t>
            </a:r>
            <a:endParaRPr lang="en-US" sz="1600" dirty="0">
              <a:effectLst/>
            </a:endParaRPr>
          </a:p>
        </p:txBody>
      </p:sp>
      <p:sp>
        <p:nvSpPr>
          <p:cNvPr id="4" name="Rectangle 3"/>
          <p:cNvSpPr/>
          <p:nvPr/>
        </p:nvSpPr>
        <p:spPr>
          <a:xfrm>
            <a:off x="223520" y="388069"/>
            <a:ext cx="4572000" cy="12120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lnSpc>
                <a:spcPct val="107000"/>
              </a:lnSpc>
            </a:pPr>
            <a:r>
              <a:rPr lang="en-US" sz="2000" dirty="0">
                <a:latin typeface="Script MT Bold" panose="03040602040607080904" pitchFamily="66" charset="0"/>
                <a:ea typeface="Times New Roman" panose="02020603050405020304" pitchFamily="18" charset="0"/>
                <a:cs typeface="Times New Roman" panose="02020603050405020304" pitchFamily="18" charset="0"/>
              </a:rPr>
              <a:t>1.</a:t>
            </a:r>
            <a:r>
              <a:rPr lang="en-US" sz="1600" dirty="0">
                <a:latin typeface="Script MT Bold" panose="03040602040607080904" pitchFamily="66" charset="0"/>
                <a:ea typeface="Times New Roman" panose="02020603050405020304" pitchFamily="18" charset="0"/>
                <a:cs typeface="Times New Roman" panose="02020603050405020304" pitchFamily="18" charset="0"/>
              </a:rPr>
              <a:t> </a:t>
            </a:r>
            <a:r>
              <a:rPr lang="en-US" sz="1600" dirty="0">
                <a:ea typeface="Times New Roman" panose="02020603050405020304" pitchFamily="18" charset="0"/>
                <a:cs typeface="Times New Roman" panose="02020603050405020304" pitchFamily="18" charset="0"/>
              </a:rPr>
              <a:t>“Agents are trained professionals and wish to be treated as professionals when they’re evaluated on job performance” (Davis &amp; Verma, 1993)</a:t>
            </a:r>
            <a:endParaRPr lang="en-US" sz="1400" dirty="0">
              <a:effectLst/>
              <a:ea typeface="Calibri" panose="020F0502020204030204" pitchFamily="34" charset="0"/>
              <a:cs typeface="Times New Roman" panose="02020603050405020304" pitchFamily="18" charset="0"/>
            </a:endParaRPr>
          </a:p>
        </p:txBody>
      </p:sp>
      <p:sp>
        <p:nvSpPr>
          <p:cNvPr id="5" name="Rectangle 4"/>
          <p:cNvSpPr/>
          <p:nvPr/>
        </p:nvSpPr>
        <p:spPr>
          <a:xfrm>
            <a:off x="223520" y="2216537"/>
            <a:ext cx="4572000" cy="138499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r>
              <a:rPr lang="en-US" sz="2000" dirty="0">
                <a:latin typeface="Script MT Bold" panose="03040602040607080904" pitchFamily="66" charset="0"/>
                <a:ea typeface="Times New Roman" panose="02020603050405020304" pitchFamily="18" charset="0"/>
                <a:cs typeface="Times New Roman" panose="02020603050405020304" pitchFamily="18" charset="0"/>
              </a:rPr>
              <a:t>3.</a:t>
            </a:r>
            <a:r>
              <a:rPr lang="en-US" sz="1600" dirty="0">
                <a:latin typeface="Script MT Bold" panose="03040602040607080904" pitchFamily="66" charset="0"/>
                <a:ea typeface="Times New Roman" panose="02020603050405020304" pitchFamily="18" charset="0"/>
                <a:cs typeface="Times New Roman" panose="02020603050405020304" pitchFamily="18" charset="0"/>
              </a:rPr>
              <a:t> </a:t>
            </a:r>
            <a:r>
              <a:rPr lang="en-US" sz="1600" dirty="0">
                <a:ea typeface="Times New Roman" panose="02020603050405020304" pitchFamily="18" charset="0"/>
              </a:rPr>
              <a:t>“Ideally, performance appraisal is a tool used by both parties in the employment relationship to reduce uncertainty by informing [professionals] about job performance, job opportunities, rewards, and sanctions” (Fay, 2006)</a:t>
            </a:r>
          </a:p>
        </p:txBody>
      </p:sp>
      <p:sp>
        <p:nvSpPr>
          <p:cNvPr id="7" name="Rectangle 6"/>
          <p:cNvSpPr/>
          <p:nvPr/>
        </p:nvSpPr>
        <p:spPr>
          <a:xfrm>
            <a:off x="4490720" y="3104483"/>
            <a:ext cx="4572000" cy="187743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r>
              <a:rPr lang="en-US" sz="2000" dirty="0">
                <a:latin typeface="Script MT Bold" panose="03040602040607080904" pitchFamily="66" charset="0"/>
                <a:ea typeface="Times New Roman" panose="02020603050405020304" pitchFamily="18" charset="0"/>
                <a:cs typeface="Times New Roman" panose="02020603050405020304" pitchFamily="18" charset="0"/>
              </a:rPr>
              <a:t>4.</a:t>
            </a:r>
            <a:r>
              <a:rPr lang="en-US" sz="1600" dirty="0">
                <a:latin typeface="Script MT Bold" panose="03040602040607080904" pitchFamily="66" charset="0"/>
                <a:ea typeface="Times New Roman" panose="02020603050405020304" pitchFamily="18" charset="0"/>
                <a:cs typeface="Times New Roman" panose="02020603050405020304" pitchFamily="18" charset="0"/>
              </a:rPr>
              <a:t> </a:t>
            </a:r>
            <a:r>
              <a:rPr lang="en-US" sz="1600" dirty="0"/>
              <a:t>“[Performance appraisal] should be the basis for professional development of individuals, improvement of the services rendered, and summative decisions made with regard to an employee (merit pay, job placement, promotion, or termination, etc.)” (Donaldson and French, 2013)</a:t>
            </a:r>
          </a:p>
        </p:txBody>
      </p:sp>
    </p:spTree>
    <p:extLst>
      <p:ext uri="{BB962C8B-B14F-4D97-AF65-F5344CB8AC3E}">
        <p14:creationId xmlns:p14="http://schemas.microsoft.com/office/powerpoint/2010/main" val="334473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latin typeface="Script MT Bold" panose="03040602040607080904" pitchFamily="66" charset="0"/>
              </a:rPr>
              <a:t>Objective Three</a:t>
            </a:r>
          </a:p>
        </p:txBody>
      </p:sp>
      <p:sp>
        <p:nvSpPr>
          <p:cNvPr id="3" name="Subtitle 2"/>
          <p:cNvSpPr>
            <a:spLocks noGrp="1"/>
          </p:cNvSpPr>
          <p:nvPr>
            <p:ph type="subTitle" idx="1"/>
          </p:nvPr>
        </p:nvSpPr>
        <p:spPr/>
        <p:txBody>
          <a:bodyPr>
            <a:normAutofit fontScale="85000" lnSpcReduction="20000"/>
          </a:bodyPr>
          <a:lstStyle/>
          <a:p>
            <a:r>
              <a:rPr lang="en-US" dirty="0"/>
              <a:t>Describe how employee goals are used to develop employees, guide performance, and promote communication between supervisors and employees </a:t>
            </a:r>
          </a:p>
        </p:txBody>
      </p:sp>
    </p:spTree>
    <p:extLst>
      <p:ext uri="{BB962C8B-B14F-4D97-AF65-F5344CB8AC3E}">
        <p14:creationId xmlns:p14="http://schemas.microsoft.com/office/powerpoint/2010/main" val="1196574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Goals</a:t>
            </a:r>
          </a:p>
        </p:txBody>
      </p:sp>
      <p:pic>
        <p:nvPicPr>
          <p:cNvPr id="4" name="Picture 3"/>
          <p:cNvPicPr>
            <a:picLocks noChangeAspect="1"/>
          </p:cNvPicPr>
          <p:nvPr/>
        </p:nvPicPr>
        <p:blipFill>
          <a:blip r:embed="rId3"/>
          <a:stretch>
            <a:fillRect/>
          </a:stretch>
        </p:blipFill>
        <p:spPr>
          <a:xfrm>
            <a:off x="214813" y="3483431"/>
            <a:ext cx="2769195"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3206778" y="1254149"/>
            <a:ext cx="2730444" cy="2047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231302" y="1224077"/>
            <a:ext cx="2752706" cy="2077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6"/>
          <a:stretch>
            <a:fillRect/>
          </a:stretch>
        </p:blipFill>
        <p:spPr>
          <a:xfrm>
            <a:off x="6131930" y="1224078"/>
            <a:ext cx="2777639" cy="2077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7"/>
          <a:stretch>
            <a:fillRect/>
          </a:stretch>
        </p:blipFill>
        <p:spPr>
          <a:xfrm>
            <a:off x="6131931" y="3483431"/>
            <a:ext cx="2777638" cy="210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6778" y="3483431"/>
            <a:ext cx="2730444" cy="21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4935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A – Review of Goals for the Current Year</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15377462"/>
              </p:ext>
            </p:extLst>
          </p:nvPr>
        </p:nvGraphicFramePr>
        <p:xfrm>
          <a:off x="457199" y="1600372"/>
          <a:ext cx="8367486" cy="4259150"/>
        </p:xfrm>
        <a:graphic>
          <a:graphicData uri="http://schemas.openxmlformats.org/drawingml/2006/table">
            <a:tbl>
              <a:tblPr firstRow="1" firstCol="1" bandRow="1"/>
              <a:tblGrid>
                <a:gridCol w="1357087">
                  <a:extLst>
                    <a:ext uri="{9D8B030D-6E8A-4147-A177-3AD203B41FA5}">
                      <a16:colId xmlns:a16="http://schemas.microsoft.com/office/drawing/2014/main" xmlns="" val="1566257343"/>
                    </a:ext>
                  </a:extLst>
                </a:gridCol>
                <a:gridCol w="4717143">
                  <a:extLst>
                    <a:ext uri="{9D8B030D-6E8A-4147-A177-3AD203B41FA5}">
                      <a16:colId xmlns:a16="http://schemas.microsoft.com/office/drawing/2014/main" xmlns="" val="1658108731"/>
                    </a:ext>
                  </a:extLst>
                </a:gridCol>
                <a:gridCol w="2293256">
                  <a:extLst>
                    <a:ext uri="{9D8B030D-6E8A-4147-A177-3AD203B41FA5}">
                      <a16:colId xmlns:a16="http://schemas.microsoft.com/office/drawing/2014/main" xmlns="" val="1807647662"/>
                    </a:ext>
                  </a:extLst>
                </a:gridCol>
              </a:tblGrid>
              <a:tr h="915660">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Complete three, one-day inservices on residential horticulture topics.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Accomplished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Progress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Progress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4339318"/>
                  </a:ext>
                </a:extLst>
              </a:tr>
              <a:tr h="988099">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Complete timely and accurate reports: activity reports, 4-H Youth Enrollment, and Civil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Accomplished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Progress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Progress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8066756"/>
                  </a:ext>
                </a:extLst>
              </a:tr>
              <a:tr h="988099">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Increase extramural funding for sensor technology field days by applying for three grants over the next 12 months.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Accomplished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Progress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Progress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2123851"/>
                  </a:ext>
                </a:extLst>
              </a:tr>
              <a:tr h="1226400">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Professional development and extramural funding goals demonstrated accomplishment and positive work ethic. Reporting was unsatisfactory.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186149112"/>
                  </a:ext>
                </a:extLst>
              </a:tr>
            </a:tbl>
          </a:graphicData>
        </a:graphic>
      </p:graphicFrame>
    </p:spTree>
    <p:extLst>
      <p:ext uri="{BB962C8B-B14F-4D97-AF65-F5344CB8AC3E}">
        <p14:creationId xmlns:p14="http://schemas.microsoft.com/office/powerpoint/2010/main" val="1740203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A – Establishment of Goals for the Coming Year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6698611"/>
              </p:ext>
            </p:extLst>
          </p:nvPr>
        </p:nvGraphicFramePr>
        <p:xfrm>
          <a:off x="333829" y="1425182"/>
          <a:ext cx="8352970" cy="4474502"/>
        </p:xfrm>
        <a:graphic>
          <a:graphicData uri="http://schemas.openxmlformats.org/drawingml/2006/table">
            <a:tbl>
              <a:tblPr firstRow="1" firstCol="1" bandRow="1"/>
              <a:tblGrid>
                <a:gridCol w="1378857">
                  <a:extLst>
                    <a:ext uri="{9D8B030D-6E8A-4147-A177-3AD203B41FA5}">
                      <a16:colId xmlns:a16="http://schemas.microsoft.com/office/drawing/2014/main" xmlns="" val="719264514"/>
                    </a:ext>
                  </a:extLst>
                </a:gridCol>
                <a:gridCol w="3091543">
                  <a:extLst>
                    <a:ext uri="{9D8B030D-6E8A-4147-A177-3AD203B41FA5}">
                      <a16:colId xmlns:a16="http://schemas.microsoft.com/office/drawing/2014/main" xmlns="" val="2330176199"/>
                    </a:ext>
                  </a:extLst>
                </a:gridCol>
                <a:gridCol w="1551339">
                  <a:extLst>
                    <a:ext uri="{9D8B030D-6E8A-4147-A177-3AD203B41FA5}">
                      <a16:colId xmlns:a16="http://schemas.microsoft.com/office/drawing/2014/main" xmlns="" val="496653707"/>
                    </a:ext>
                  </a:extLst>
                </a:gridCol>
                <a:gridCol w="2331231">
                  <a:extLst>
                    <a:ext uri="{9D8B030D-6E8A-4147-A177-3AD203B41FA5}">
                      <a16:colId xmlns:a16="http://schemas.microsoft.com/office/drawing/2014/main" xmlns="" val="466492077"/>
                    </a:ext>
                  </a:extLst>
                </a:gridCol>
              </a:tblGrid>
              <a:tr h="315382">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Description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Timeframe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Evaluation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36243233"/>
                  </a:ext>
                </a:extLst>
              </a:tr>
              <a:tr h="946147">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Submit five entries for the TAAA&amp;S Communications Awards Program.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First Quarter, 2018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Quality is shown by judges’ scorecards.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5218061"/>
                  </a:ext>
                </a:extLst>
              </a:tr>
              <a:tr h="946147">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Complete timely and accurate activity reports on a monthly basis.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January – December, 2018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SUPER Delivery and Appraisal summary.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5761229"/>
                  </a:ext>
                </a:extLst>
              </a:tr>
              <a:tr h="1254237">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Complete required background checks on applicable volunteers per University policy.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January – December, 2018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SUPER Enrollment module will be used to show enrollee records.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6623180"/>
                  </a:ext>
                </a:extLst>
              </a:tr>
              <a:tr h="946147">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Comments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We will establish a monthly meeting time to review progress toward goals, especially reporting and compliance issues.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23943921"/>
                  </a:ext>
                </a:extLst>
              </a:tr>
            </a:tbl>
          </a:graphicData>
        </a:graphic>
      </p:graphicFrame>
    </p:spTree>
    <p:extLst>
      <p:ext uri="{BB962C8B-B14F-4D97-AF65-F5344CB8AC3E}">
        <p14:creationId xmlns:p14="http://schemas.microsoft.com/office/powerpoint/2010/main" val="27609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B – Review of Goals for the Current Year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9255947"/>
              </p:ext>
            </p:extLst>
          </p:nvPr>
        </p:nvGraphicFramePr>
        <p:xfrm>
          <a:off x="457200" y="1439695"/>
          <a:ext cx="8396514" cy="4629525"/>
        </p:xfrm>
        <a:graphic>
          <a:graphicData uri="http://schemas.openxmlformats.org/drawingml/2006/table">
            <a:tbl>
              <a:tblPr firstRow="1" firstCol="1" bandRow="1"/>
              <a:tblGrid>
                <a:gridCol w="1429657">
                  <a:extLst>
                    <a:ext uri="{9D8B030D-6E8A-4147-A177-3AD203B41FA5}">
                      <a16:colId xmlns:a16="http://schemas.microsoft.com/office/drawing/2014/main" xmlns="" val="3971286760"/>
                    </a:ext>
                  </a:extLst>
                </a:gridCol>
                <a:gridCol w="4354286">
                  <a:extLst>
                    <a:ext uri="{9D8B030D-6E8A-4147-A177-3AD203B41FA5}">
                      <a16:colId xmlns:a16="http://schemas.microsoft.com/office/drawing/2014/main" xmlns="" val="3250992105"/>
                    </a:ext>
                  </a:extLst>
                </a:gridCol>
                <a:gridCol w="2612571">
                  <a:extLst>
                    <a:ext uri="{9D8B030D-6E8A-4147-A177-3AD203B41FA5}">
                      <a16:colId xmlns:a16="http://schemas.microsoft.com/office/drawing/2014/main" xmlns="" val="3787944237"/>
                    </a:ext>
                  </a:extLst>
                </a:gridCol>
              </a:tblGrid>
              <a:tr h="1329993">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Continue to teach Tennessee Shapes Up at every school and senior center in the county reaching 400+ in multi-session courses.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Accomplished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782657"/>
                  </a:ext>
                </a:extLst>
              </a:tr>
              <a:tr h="997494">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Begin quarterly individual meetings with all County Extension personnel for improved performance management.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Accomplished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3221336"/>
                  </a:ext>
                </a:extLst>
              </a:tr>
              <a:tr h="997494">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Work to improve Extension Office parking lot by sealing, repainting, and improving lighting.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Accomplished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2110780"/>
                  </a:ext>
                </a:extLst>
              </a:tr>
              <a:tr h="997494">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Comments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Your work continues to show excellent organizational and teaching skills. Continue work to improve the office physical environment including the parking situation.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3429817695"/>
                  </a:ext>
                </a:extLst>
              </a:tr>
            </a:tbl>
          </a:graphicData>
        </a:graphic>
      </p:graphicFrame>
    </p:spTree>
    <p:extLst>
      <p:ext uri="{BB962C8B-B14F-4D97-AF65-F5344CB8AC3E}">
        <p14:creationId xmlns:p14="http://schemas.microsoft.com/office/powerpoint/2010/main" val="105467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B – Establishment of Goals for the Coming Year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1341770"/>
              </p:ext>
            </p:extLst>
          </p:nvPr>
        </p:nvGraphicFramePr>
        <p:xfrm>
          <a:off x="318089" y="1546058"/>
          <a:ext cx="8550139" cy="4421429"/>
        </p:xfrm>
        <a:graphic>
          <a:graphicData uri="http://schemas.openxmlformats.org/drawingml/2006/table">
            <a:tbl>
              <a:tblPr firstRow="1" firstCol="1" bandRow="1"/>
              <a:tblGrid>
                <a:gridCol w="1322025">
                  <a:extLst>
                    <a:ext uri="{9D8B030D-6E8A-4147-A177-3AD203B41FA5}">
                      <a16:colId xmlns:a16="http://schemas.microsoft.com/office/drawing/2014/main" xmlns="" val="4294068122"/>
                    </a:ext>
                  </a:extLst>
                </a:gridCol>
                <a:gridCol w="3773715">
                  <a:extLst>
                    <a:ext uri="{9D8B030D-6E8A-4147-A177-3AD203B41FA5}">
                      <a16:colId xmlns:a16="http://schemas.microsoft.com/office/drawing/2014/main" xmlns="" val="1874348638"/>
                    </a:ext>
                  </a:extLst>
                </a:gridCol>
                <a:gridCol w="1625600">
                  <a:extLst>
                    <a:ext uri="{9D8B030D-6E8A-4147-A177-3AD203B41FA5}">
                      <a16:colId xmlns:a16="http://schemas.microsoft.com/office/drawing/2014/main" xmlns="" val="3842894642"/>
                    </a:ext>
                  </a:extLst>
                </a:gridCol>
                <a:gridCol w="1828799">
                  <a:extLst>
                    <a:ext uri="{9D8B030D-6E8A-4147-A177-3AD203B41FA5}">
                      <a16:colId xmlns:a16="http://schemas.microsoft.com/office/drawing/2014/main" xmlns="" val="4099115945"/>
                    </a:ext>
                  </a:extLst>
                </a:gridCol>
              </a:tblGrid>
              <a:tr h="297617">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Description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Timeframe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Evaluation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5379514"/>
                  </a:ext>
                </a:extLst>
              </a:tr>
              <a:tr h="923820">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Work to improve Extension Office parking lot by sealing, repainting, and improving lighting.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January – December, 2018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Observation and investment of county funds.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0500444"/>
                  </a:ext>
                </a:extLst>
              </a:tr>
              <a:tr h="1236922">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Conduct one volunteer recognition event for all Extension volunteers.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Second Quarter, 2018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Evaluated by the number of people attending.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5038516"/>
                  </a:ext>
                </a:extLst>
              </a:tr>
              <a:tr h="923820">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Goal 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Participate in one or more inservices related to technology for programming and communications.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January – December, 2018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SUPER Profile will show inservice record.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6726730"/>
                  </a:ext>
                </a:extLst>
              </a:tr>
              <a:tr h="833933">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Comments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We will establish a monthly meeting time to review progress toward goals, especially reporting and compliance issues.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03780444"/>
                  </a:ext>
                </a:extLst>
              </a:tr>
            </a:tbl>
          </a:graphicData>
        </a:graphic>
      </p:graphicFrame>
    </p:spTree>
    <p:extLst>
      <p:ext uri="{BB962C8B-B14F-4D97-AF65-F5344CB8AC3E}">
        <p14:creationId xmlns:p14="http://schemas.microsoft.com/office/powerpoint/2010/main" val="3557559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Employees set one, two, or three goals</a:t>
            </a:r>
          </a:p>
          <a:p>
            <a:r>
              <a:rPr lang="en-US" dirty="0"/>
              <a:t>Program goals, personal development, or professional development</a:t>
            </a:r>
          </a:p>
          <a:p>
            <a:r>
              <a:rPr lang="en-US" dirty="0"/>
              <a:t>Discuss the establishment of goals in December each year</a:t>
            </a:r>
          </a:p>
        </p:txBody>
      </p:sp>
    </p:spTree>
    <p:extLst>
      <p:ext uri="{BB962C8B-B14F-4D97-AF65-F5344CB8AC3E}">
        <p14:creationId xmlns:p14="http://schemas.microsoft.com/office/powerpoint/2010/main" val="281208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Ten </a:t>
            </a:r>
            <a:r>
              <a:rPr lang="en-US" b="1" i="1" dirty="0"/>
              <a:t>Exciting Things </a:t>
            </a:r>
            <a:r>
              <a:rPr lang="en-US" i="1" dirty="0"/>
              <a:t>a</a:t>
            </a:r>
            <a:r>
              <a:rPr lang="en-US" i="1" dirty="0" smtClean="0"/>
              <a:t>bout the</a:t>
            </a:r>
            <a:r>
              <a:rPr lang="en-US" b="1" i="1" dirty="0" smtClean="0"/>
              <a:t> </a:t>
            </a:r>
            <a:r>
              <a:rPr lang="en-US" b="1" i="1" dirty="0"/>
              <a:t>New Appraisal System</a:t>
            </a:r>
          </a:p>
        </p:txBody>
      </p:sp>
      <p:sp>
        <p:nvSpPr>
          <p:cNvPr id="3" name="Content Placeholder 2"/>
          <p:cNvSpPr>
            <a:spLocks noGrp="1"/>
          </p:cNvSpPr>
          <p:nvPr>
            <p:ph idx="1"/>
          </p:nvPr>
        </p:nvSpPr>
        <p:spPr>
          <a:xfrm>
            <a:off x="457200" y="1417638"/>
            <a:ext cx="8523514" cy="4525963"/>
          </a:xfrm>
        </p:spPr>
        <p:txBody>
          <a:bodyPr>
            <a:normAutofit fontScale="85000" lnSpcReduction="20000"/>
          </a:bodyPr>
          <a:lstStyle/>
          <a:p>
            <a:pPr marL="0" indent="0">
              <a:buNone/>
            </a:pPr>
            <a:r>
              <a:rPr lang="en-US" dirty="0"/>
              <a:t>10. No attachments</a:t>
            </a:r>
          </a:p>
          <a:p>
            <a:pPr marL="0" indent="0">
              <a:buNone/>
            </a:pPr>
            <a:r>
              <a:rPr lang="en-US" dirty="0"/>
              <a:t>9. Simplified and SUPER-fied</a:t>
            </a:r>
          </a:p>
          <a:p>
            <a:pPr marL="0" indent="0">
              <a:buNone/>
            </a:pPr>
            <a:r>
              <a:rPr lang="en-US" dirty="0"/>
              <a:t>8. Based on </a:t>
            </a:r>
            <a:r>
              <a:rPr lang="en-US" b="1" i="1" dirty="0"/>
              <a:t>REAL</a:t>
            </a:r>
            <a:r>
              <a:rPr lang="en-US" dirty="0"/>
              <a:t> job descriptions</a:t>
            </a:r>
          </a:p>
          <a:p>
            <a:pPr marL="0" indent="0">
              <a:buNone/>
            </a:pPr>
            <a:r>
              <a:rPr lang="en-US" dirty="0"/>
              <a:t>7. Easy-to-use manual</a:t>
            </a:r>
          </a:p>
          <a:p>
            <a:pPr marL="0" indent="0">
              <a:buNone/>
            </a:pPr>
            <a:r>
              <a:rPr lang="en-US" dirty="0"/>
              <a:t>6. </a:t>
            </a:r>
            <a:r>
              <a:rPr lang="en-US" b="1" i="1" dirty="0"/>
              <a:t>FINALLY</a:t>
            </a:r>
            <a:r>
              <a:rPr lang="en-US" dirty="0"/>
              <a:t>, a definition for base programs</a:t>
            </a:r>
          </a:p>
          <a:p>
            <a:pPr marL="0" indent="0">
              <a:buNone/>
            </a:pPr>
            <a:r>
              <a:rPr lang="en-US" dirty="0"/>
              <a:t>5. Developed by an Extension team that worked hard, had fun, ate well, and made it look easy</a:t>
            </a:r>
          </a:p>
          <a:p>
            <a:pPr marL="0" indent="0">
              <a:buNone/>
            </a:pPr>
            <a:r>
              <a:rPr lang="en-US" dirty="0"/>
              <a:t>4. Administration bought it</a:t>
            </a:r>
          </a:p>
          <a:p>
            <a:pPr marL="0" indent="0">
              <a:buNone/>
            </a:pPr>
            <a:r>
              <a:rPr lang="en-US" dirty="0"/>
              <a:t>3. Under-budget and ahead of schedule</a:t>
            </a:r>
          </a:p>
          <a:p>
            <a:pPr marL="0" indent="0">
              <a:buNone/>
            </a:pPr>
            <a:r>
              <a:rPr lang="en-US" dirty="0"/>
              <a:t>2. One shared form for both TSU and UT</a:t>
            </a:r>
          </a:p>
          <a:p>
            <a:pPr marL="0" indent="0">
              <a:buNone/>
            </a:pPr>
            <a:r>
              <a:rPr lang="en-US" dirty="0"/>
              <a:t>1. It only happens </a:t>
            </a:r>
            <a:r>
              <a:rPr lang="en-US" b="1" i="1" dirty="0"/>
              <a:t>ONCE</a:t>
            </a:r>
            <a:r>
              <a:rPr lang="en-US" dirty="0"/>
              <a:t> a year</a:t>
            </a:r>
          </a:p>
          <a:p>
            <a:pPr marL="0" indent="0">
              <a:buNone/>
            </a:pPr>
            <a:endParaRPr lang="en-US" dirty="0"/>
          </a:p>
          <a:p>
            <a:pPr marL="0" indent="0">
              <a:buNone/>
            </a:pPr>
            <a:endParaRPr lang="en-US" dirty="0"/>
          </a:p>
          <a:p>
            <a:pPr marL="514350" indent="-514350">
              <a:buFont typeface="+mj-lt"/>
              <a:buAutoNum type="arabicPeriod" startAt="10"/>
            </a:pPr>
            <a:endParaRPr lang="en-US" dirty="0"/>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and Achieving Goals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17" y="3483432"/>
            <a:ext cx="2752706" cy="210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343" y="3483429"/>
            <a:ext cx="2752706" cy="210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6934" y="3483429"/>
            <a:ext cx="2752706" cy="210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ontent Placeholder 2"/>
          <p:cNvSpPr>
            <a:spLocks noGrp="1"/>
          </p:cNvSpPr>
          <p:nvPr>
            <p:ph idx="1"/>
          </p:nvPr>
        </p:nvSpPr>
        <p:spPr>
          <a:xfrm>
            <a:off x="457200" y="1600201"/>
            <a:ext cx="8229600" cy="1883230"/>
          </a:xfrm>
        </p:spPr>
        <p:txBody>
          <a:bodyPr>
            <a:normAutofit/>
          </a:bodyPr>
          <a:lstStyle/>
          <a:p>
            <a:r>
              <a:rPr lang="en-US" dirty="0"/>
              <a:t>Write a goal for 2017</a:t>
            </a:r>
          </a:p>
          <a:p>
            <a:r>
              <a:rPr lang="en-US" dirty="0"/>
              <a:t>Share your goal</a:t>
            </a:r>
          </a:p>
          <a:p>
            <a:r>
              <a:rPr lang="en-US" dirty="0"/>
              <a:t>Evaluate using SMART criteria</a:t>
            </a:r>
          </a:p>
        </p:txBody>
      </p:sp>
    </p:spTree>
    <p:extLst>
      <p:ext uri="{BB962C8B-B14F-4D97-AF65-F5344CB8AC3E}">
        <p14:creationId xmlns:p14="http://schemas.microsoft.com/office/powerpoint/2010/main" val="4081115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SUPER Goals for the Coming Year</a:t>
            </a:r>
          </a:p>
        </p:txBody>
      </p:sp>
      <p:pic>
        <p:nvPicPr>
          <p:cNvPr id="4" name="Picture 3"/>
          <p:cNvPicPr>
            <a:picLocks noChangeAspect="1"/>
          </p:cNvPicPr>
          <p:nvPr/>
        </p:nvPicPr>
        <p:blipFill>
          <a:blip r:embed="rId3"/>
          <a:stretch>
            <a:fillRect/>
          </a:stretch>
        </p:blipFill>
        <p:spPr>
          <a:xfrm>
            <a:off x="239523" y="1760318"/>
            <a:ext cx="8664953" cy="3221585"/>
          </a:xfrm>
          <a:prstGeom prst="rect">
            <a:avLst/>
          </a:prstGeom>
        </p:spPr>
      </p:pic>
    </p:spTree>
    <p:extLst>
      <p:ext uri="{BB962C8B-B14F-4D97-AF65-F5344CB8AC3E}">
        <p14:creationId xmlns:p14="http://schemas.microsoft.com/office/powerpoint/2010/main" val="1222901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SUPER Review of Goals for the Current Year</a:t>
            </a:r>
          </a:p>
        </p:txBody>
      </p:sp>
      <p:pic>
        <p:nvPicPr>
          <p:cNvPr id="3" name="Picture 2"/>
          <p:cNvPicPr>
            <a:picLocks noChangeAspect="1"/>
          </p:cNvPicPr>
          <p:nvPr/>
        </p:nvPicPr>
        <p:blipFill>
          <a:blip r:embed="rId3"/>
          <a:stretch>
            <a:fillRect/>
          </a:stretch>
        </p:blipFill>
        <p:spPr>
          <a:xfrm>
            <a:off x="201010" y="1417637"/>
            <a:ext cx="8761551" cy="4305245"/>
          </a:xfrm>
          <a:prstGeom prst="rect">
            <a:avLst/>
          </a:prstGeom>
        </p:spPr>
      </p:pic>
    </p:spTree>
    <p:extLst>
      <p:ext uri="{BB962C8B-B14F-4D97-AF65-F5344CB8AC3E}">
        <p14:creationId xmlns:p14="http://schemas.microsoft.com/office/powerpoint/2010/main" val="3832299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latin typeface="Script MT Bold" panose="03040602040607080904" pitchFamily="66" charset="0"/>
              </a:rPr>
              <a:t>Objective Four</a:t>
            </a:r>
          </a:p>
        </p:txBody>
      </p:sp>
      <p:sp>
        <p:nvSpPr>
          <p:cNvPr id="3" name="Subtitle 2"/>
          <p:cNvSpPr>
            <a:spLocks noGrp="1"/>
          </p:cNvSpPr>
          <p:nvPr>
            <p:ph type="subTitle" idx="1"/>
          </p:nvPr>
        </p:nvSpPr>
        <p:spPr/>
        <p:txBody>
          <a:bodyPr>
            <a:normAutofit/>
          </a:bodyPr>
          <a:lstStyle/>
          <a:p>
            <a:r>
              <a:rPr lang="en-US" dirty="0"/>
              <a:t>Discuss how performance is assessed  </a:t>
            </a:r>
          </a:p>
        </p:txBody>
      </p:sp>
    </p:spTree>
    <p:extLst>
      <p:ext uri="{BB962C8B-B14F-4D97-AF65-F5344CB8AC3E}">
        <p14:creationId xmlns:p14="http://schemas.microsoft.com/office/powerpoint/2010/main" val="3864304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Performance</a:t>
            </a:r>
          </a:p>
        </p:txBody>
      </p:sp>
      <p:sp>
        <p:nvSpPr>
          <p:cNvPr id="3" name="Content Placeholder 2"/>
          <p:cNvSpPr>
            <a:spLocks noGrp="1"/>
          </p:cNvSpPr>
          <p:nvPr>
            <p:ph idx="1"/>
          </p:nvPr>
        </p:nvSpPr>
        <p:spPr/>
        <p:txBody>
          <a:bodyPr/>
          <a:lstStyle/>
          <a:p>
            <a:r>
              <a:rPr lang="en-US" dirty="0"/>
              <a:t>Annual Summarized Data</a:t>
            </a:r>
          </a:p>
          <a:p>
            <a:r>
              <a:rPr lang="en-US" dirty="0"/>
              <a:t>Suggested Approach</a:t>
            </a:r>
          </a:p>
          <a:p>
            <a:r>
              <a:rPr lang="en-US" dirty="0"/>
              <a:t>Supervisor’s Files</a:t>
            </a:r>
          </a:p>
          <a:p>
            <a:r>
              <a:rPr lang="en-US" dirty="0"/>
              <a:t>Information Sources and Alignment to Criteria</a:t>
            </a:r>
          </a:p>
          <a:p>
            <a:r>
              <a:rPr lang="en-US" dirty="0"/>
              <a:t>Performance Factors Averages</a:t>
            </a:r>
          </a:p>
          <a:p>
            <a:r>
              <a:rPr lang="en-US" dirty="0"/>
              <a:t>Performance Factors Comments</a:t>
            </a:r>
          </a:p>
        </p:txBody>
      </p:sp>
    </p:spTree>
    <p:extLst>
      <p:ext uri="{BB962C8B-B14F-4D97-AF65-F5344CB8AC3E}">
        <p14:creationId xmlns:p14="http://schemas.microsoft.com/office/powerpoint/2010/main" val="1890898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Considerations</a:t>
            </a:r>
          </a:p>
        </p:txBody>
      </p:sp>
      <p:sp>
        <p:nvSpPr>
          <p:cNvPr id="3" name="Content Placeholder 2"/>
          <p:cNvSpPr>
            <a:spLocks noGrp="1"/>
          </p:cNvSpPr>
          <p:nvPr>
            <p:ph idx="1"/>
          </p:nvPr>
        </p:nvSpPr>
        <p:spPr/>
        <p:txBody>
          <a:bodyPr/>
          <a:lstStyle/>
          <a:p>
            <a:r>
              <a:rPr lang="en-US" dirty="0"/>
              <a:t>Impact of Leave of Absence</a:t>
            </a:r>
          </a:p>
          <a:p>
            <a:r>
              <a:rPr lang="en-US" dirty="0"/>
              <a:t>Understanding Low Performance</a:t>
            </a:r>
          </a:p>
          <a:p>
            <a:r>
              <a:rPr lang="en-US" dirty="0"/>
              <a:t>County Director’s Appraisal Checklist</a:t>
            </a:r>
          </a:p>
          <a:p>
            <a:endParaRPr lang="en-US" dirty="0"/>
          </a:p>
        </p:txBody>
      </p:sp>
    </p:spTree>
    <p:extLst>
      <p:ext uri="{BB962C8B-B14F-4D97-AF65-F5344CB8AC3E}">
        <p14:creationId xmlns:p14="http://schemas.microsoft.com/office/powerpoint/2010/main" val="1277313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County Director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699" y="1301750"/>
            <a:ext cx="7856101" cy="456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5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Rating in SUPER</a:t>
            </a:r>
          </a:p>
        </p:txBody>
      </p:sp>
      <p:pic>
        <p:nvPicPr>
          <p:cNvPr id="5" name="Picture 4"/>
          <p:cNvPicPr>
            <a:picLocks noChangeAspect="1"/>
          </p:cNvPicPr>
          <p:nvPr/>
        </p:nvPicPr>
        <p:blipFill>
          <a:blip r:embed="rId3"/>
          <a:stretch>
            <a:fillRect/>
          </a:stretch>
        </p:blipFill>
        <p:spPr>
          <a:xfrm>
            <a:off x="114299" y="1777782"/>
            <a:ext cx="9046719" cy="2683860"/>
          </a:xfrm>
          <a:prstGeom prst="rect">
            <a:avLst/>
          </a:prstGeom>
        </p:spPr>
      </p:pic>
    </p:spTree>
    <p:extLst>
      <p:ext uri="{BB962C8B-B14F-4D97-AF65-F5344CB8AC3E}">
        <p14:creationId xmlns:p14="http://schemas.microsoft.com/office/powerpoint/2010/main" val="2589731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latin typeface="Script MT Bold" panose="03040602040607080904" pitchFamily="66" charset="0"/>
              </a:rPr>
              <a:t>Summary and </a:t>
            </a:r>
            <a:br>
              <a:rPr lang="en-US" sz="7200" dirty="0">
                <a:latin typeface="Script MT Bold" panose="03040602040607080904" pitchFamily="66" charset="0"/>
              </a:rPr>
            </a:br>
            <a:r>
              <a:rPr lang="en-US" sz="7200" dirty="0">
                <a:latin typeface="Script MT Bold" panose="03040602040607080904" pitchFamily="66" charset="0"/>
              </a:rPr>
              <a:t>Next Steps</a:t>
            </a:r>
          </a:p>
        </p:txBody>
      </p:sp>
      <p:sp>
        <p:nvSpPr>
          <p:cNvPr id="3" name="Subtitle 2"/>
          <p:cNvSpPr>
            <a:spLocks noGrp="1"/>
          </p:cNvSpPr>
          <p:nvPr>
            <p:ph type="subTitle" idx="1"/>
          </p:nvPr>
        </p:nvSpPr>
        <p:spPr/>
        <p:txBody>
          <a:bodyPr>
            <a:normAutofit/>
          </a:bodyPr>
          <a:lstStyle/>
          <a:p>
            <a:r>
              <a:rPr lang="en-US" dirty="0"/>
              <a:t>Tennessee Extension Performance Appraisal System</a:t>
            </a:r>
          </a:p>
        </p:txBody>
      </p:sp>
    </p:spTree>
    <p:extLst>
      <p:ext uri="{BB962C8B-B14F-4D97-AF65-F5344CB8AC3E}">
        <p14:creationId xmlns:p14="http://schemas.microsoft.com/office/powerpoint/2010/main" val="1016134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Discussion</a:t>
            </a:r>
          </a:p>
        </p:txBody>
      </p:sp>
      <p:sp>
        <p:nvSpPr>
          <p:cNvPr id="10" name="Content Placeholder 2"/>
          <p:cNvSpPr>
            <a:spLocks noGrp="1"/>
          </p:cNvSpPr>
          <p:nvPr>
            <p:ph idx="1"/>
          </p:nvPr>
        </p:nvSpPr>
        <p:spPr>
          <a:xfrm>
            <a:off x="457200" y="1600200"/>
            <a:ext cx="8229600" cy="4525963"/>
          </a:xfrm>
        </p:spPr>
        <p:txBody>
          <a:bodyPr/>
          <a:lstStyle/>
          <a:p>
            <a:pPr marL="514350" indent="-514350">
              <a:buFont typeface="+mj-lt"/>
              <a:buAutoNum type="arabicPeriod"/>
            </a:pPr>
            <a:r>
              <a:rPr lang="en-US" dirty="0"/>
              <a:t>What were some of the most important things you learned today? </a:t>
            </a:r>
          </a:p>
          <a:p>
            <a:pPr marL="514350" indent="-514350">
              <a:buFont typeface="+mj-lt"/>
              <a:buAutoNum type="arabicPeriod"/>
            </a:pPr>
            <a:r>
              <a:rPr lang="en-US" dirty="0"/>
              <a:t>What do you like about the new appraisal system?</a:t>
            </a:r>
          </a:p>
          <a:p>
            <a:pPr marL="514350" indent="-514350">
              <a:buFont typeface="+mj-lt"/>
              <a:buAutoNum type="arabicPeriod"/>
            </a:pPr>
            <a:r>
              <a:rPr lang="en-US" dirty="0"/>
              <a:t>What questions do you have about the new appraisal system?</a:t>
            </a:r>
          </a:p>
          <a:p>
            <a:pPr marL="514350" indent="-514350">
              <a:buFont typeface="+mj-lt"/>
              <a:buAutoNum type="arabicPeriod"/>
            </a:pPr>
            <a:r>
              <a:rPr lang="en-US" dirty="0"/>
              <a:t>What aspects of the appraisal manual do you find most helpful?</a:t>
            </a:r>
          </a:p>
          <a:p>
            <a:pPr marL="0" indent="0">
              <a:buNone/>
            </a:pPr>
            <a:endParaRPr lang="en-US" dirty="0"/>
          </a:p>
        </p:txBody>
      </p:sp>
    </p:spTree>
    <p:extLst>
      <p:ext uri="{BB962C8B-B14F-4D97-AF65-F5344CB8AC3E}">
        <p14:creationId xmlns:p14="http://schemas.microsoft.com/office/powerpoint/2010/main" val="386910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Objectives</a:t>
            </a:r>
          </a:p>
        </p:txBody>
      </p:sp>
      <p:sp>
        <p:nvSpPr>
          <p:cNvPr id="3" name="Content Placeholder 2"/>
          <p:cNvSpPr>
            <a:spLocks noGrp="1"/>
          </p:cNvSpPr>
          <p:nvPr>
            <p:ph idx="1"/>
          </p:nvPr>
        </p:nvSpPr>
        <p:spPr/>
        <p:txBody>
          <a:bodyPr>
            <a:normAutofit fontScale="85000" lnSpcReduction="20000"/>
          </a:bodyPr>
          <a:lstStyle/>
          <a:p>
            <a:pPr marL="0" indent="0">
              <a:buNone/>
            </a:pPr>
            <a:r>
              <a:rPr lang="en-US" sz="3000" i="1" dirty="0"/>
              <a:t>After this workshop, you will be able to:</a:t>
            </a:r>
          </a:p>
          <a:p>
            <a:pPr marL="514350" indent="-514350">
              <a:buFont typeface="+mj-lt"/>
              <a:buAutoNum type="arabicPeriod"/>
            </a:pPr>
            <a:r>
              <a:rPr lang="en-US" sz="3000" dirty="0"/>
              <a:t>Explain Extension’s new performance appraisal system for Extension Agents, Area Extension Specialists, and County Directors</a:t>
            </a:r>
          </a:p>
          <a:p>
            <a:pPr marL="514350" indent="-514350">
              <a:buFont typeface="+mj-lt"/>
              <a:buAutoNum type="arabicPeriod"/>
            </a:pPr>
            <a:r>
              <a:rPr lang="en-US" sz="3000" dirty="0"/>
              <a:t>Understand how to conduct the performance appraisal</a:t>
            </a:r>
          </a:p>
          <a:p>
            <a:pPr marL="514350" indent="-514350">
              <a:buFont typeface="+mj-lt"/>
              <a:buAutoNum type="arabicPeriod"/>
            </a:pPr>
            <a:r>
              <a:rPr lang="en-US" sz="3000" dirty="0"/>
              <a:t>Describe how employee goals are used to develop employees, guide performance, and promote communication between supervisors and employees </a:t>
            </a:r>
          </a:p>
          <a:p>
            <a:pPr marL="514350" indent="-514350">
              <a:buFont typeface="+mj-lt"/>
              <a:buAutoNum type="arabicPeriod"/>
            </a:pPr>
            <a:r>
              <a:rPr lang="en-US" sz="3000" dirty="0"/>
              <a:t>Discuss how performance is assessed  </a:t>
            </a:r>
          </a:p>
          <a:p>
            <a:pPr marL="0" indent="0">
              <a:buNone/>
            </a:pPr>
            <a:r>
              <a:rPr lang="en-US" sz="3000" dirty="0"/>
              <a:t> </a:t>
            </a:r>
          </a:p>
          <a:p>
            <a:endParaRPr lang="en-US" dirty="0"/>
          </a:p>
        </p:txBody>
      </p:sp>
    </p:spTree>
    <p:extLst>
      <p:ext uri="{BB962C8B-B14F-4D97-AF65-F5344CB8AC3E}">
        <p14:creationId xmlns:p14="http://schemas.microsoft.com/office/powerpoint/2010/main" val="3400841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Make Plans to Continue Leaning</a:t>
            </a:r>
          </a:p>
        </p:txBody>
      </p:sp>
      <p:sp>
        <p:nvSpPr>
          <p:cNvPr id="3" name="Content Placeholder 2"/>
          <p:cNvSpPr>
            <a:spLocks noGrp="1"/>
          </p:cNvSpPr>
          <p:nvPr>
            <p:ph idx="1"/>
          </p:nvPr>
        </p:nvSpPr>
        <p:spPr/>
        <p:txBody>
          <a:bodyPr/>
          <a:lstStyle/>
          <a:p>
            <a:r>
              <a:rPr lang="en-US" dirty="0"/>
              <a:t>Complete IAP for 2017</a:t>
            </a:r>
          </a:p>
          <a:p>
            <a:r>
              <a:rPr lang="en-US" dirty="0"/>
              <a:t>Complete Goals for the Coming Year</a:t>
            </a:r>
          </a:p>
          <a:p>
            <a:r>
              <a:rPr lang="en-US" dirty="0"/>
              <a:t>Use the manual</a:t>
            </a:r>
          </a:p>
          <a:p>
            <a:r>
              <a:rPr lang="en-US" dirty="0"/>
              <a:t>Online Resources</a:t>
            </a:r>
          </a:p>
          <a:p>
            <a:pPr lvl="1"/>
            <a:r>
              <a:rPr lang="en-US" dirty="0">
                <a:hlinkClick r:id="rId3"/>
              </a:rPr>
              <a:t>Performance appraisal</a:t>
            </a:r>
            <a:endParaRPr lang="en-US" dirty="0"/>
          </a:p>
          <a:p>
            <a:pPr marL="0" indent="0">
              <a:buNone/>
            </a:pPr>
            <a:endParaRPr lang="en-US" dirty="0"/>
          </a:p>
        </p:txBody>
      </p:sp>
    </p:spTree>
    <p:extLst>
      <p:ext uri="{BB962C8B-B14F-4D97-AF65-F5344CB8AC3E}">
        <p14:creationId xmlns:p14="http://schemas.microsoft.com/office/powerpoint/2010/main" val="293157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latin typeface="Script MT Bold" panose="03040602040607080904" pitchFamily="66" charset="0"/>
              </a:rPr>
              <a:t>What questions do you have?</a:t>
            </a:r>
          </a:p>
        </p:txBody>
      </p:sp>
      <p:sp>
        <p:nvSpPr>
          <p:cNvPr id="3" name="Subtitle 2"/>
          <p:cNvSpPr>
            <a:spLocks noGrp="1"/>
          </p:cNvSpPr>
          <p:nvPr>
            <p:ph type="subTitle" idx="1"/>
          </p:nvPr>
        </p:nvSpPr>
        <p:spPr/>
        <p:txBody>
          <a:bodyPr>
            <a:normAutofit/>
          </a:bodyPr>
          <a:lstStyle/>
          <a:p>
            <a:r>
              <a:rPr lang="en-US" dirty="0"/>
              <a:t>Tennessee Extension Performance Appraisal System</a:t>
            </a:r>
          </a:p>
        </p:txBody>
      </p:sp>
    </p:spTree>
    <p:extLst>
      <p:ext uri="{BB962C8B-B14F-4D97-AF65-F5344CB8AC3E}">
        <p14:creationId xmlns:p14="http://schemas.microsoft.com/office/powerpoint/2010/main" val="2023448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latin typeface="Script MT Bold" panose="03040602040607080904" pitchFamily="66" charset="0"/>
              </a:rPr>
              <a:t>Have a safe trip home!</a:t>
            </a:r>
          </a:p>
        </p:txBody>
      </p:sp>
      <p:sp>
        <p:nvSpPr>
          <p:cNvPr id="3" name="Subtitle 2"/>
          <p:cNvSpPr>
            <a:spLocks noGrp="1"/>
          </p:cNvSpPr>
          <p:nvPr>
            <p:ph type="subTitle" idx="1"/>
          </p:nvPr>
        </p:nvSpPr>
        <p:spPr/>
        <p:txBody>
          <a:bodyPr>
            <a:normAutofit/>
          </a:bodyPr>
          <a:lstStyle/>
          <a:p>
            <a:r>
              <a:rPr lang="en-US" dirty="0"/>
              <a:t>Tennessee Extension Performance Appraisal System</a:t>
            </a:r>
          </a:p>
        </p:txBody>
      </p:sp>
    </p:spTree>
    <p:extLst>
      <p:ext uri="{BB962C8B-B14F-4D97-AF65-F5344CB8AC3E}">
        <p14:creationId xmlns:p14="http://schemas.microsoft.com/office/powerpoint/2010/main" val="103542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latin typeface="Script MT Bold" panose="03040602040607080904" pitchFamily="66" charset="0"/>
              </a:rPr>
              <a:t>Objective One</a:t>
            </a:r>
          </a:p>
        </p:txBody>
      </p:sp>
      <p:sp>
        <p:nvSpPr>
          <p:cNvPr id="3" name="Subtitle 2"/>
          <p:cNvSpPr>
            <a:spLocks noGrp="1"/>
          </p:cNvSpPr>
          <p:nvPr>
            <p:ph type="subTitle" idx="1"/>
          </p:nvPr>
        </p:nvSpPr>
        <p:spPr/>
        <p:txBody>
          <a:bodyPr>
            <a:normAutofit fontScale="92500" lnSpcReduction="10000"/>
          </a:bodyPr>
          <a:lstStyle/>
          <a:p>
            <a:r>
              <a:rPr lang="en-US" dirty="0"/>
              <a:t>Explain Extension’s new performance appraisal system for Extension Agents, Area Extension Specialists, and County Directors</a:t>
            </a:r>
          </a:p>
        </p:txBody>
      </p:sp>
    </p:spTree>
    <p:extLst>
      <p:ext uri="{BB962C8B-B14F-4D97-AF65-F5344CB8AC3E}">
        <p14:creationId xmlns:p14="http://schemas.microsoft.com/office/powerpoint/2010/main" val="2052461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idx="1"/>
          </p:nvPr>
        </p:nvSpPr>
        <p:spPr/>
        <p:txBody>
          <a:bodyPr/>
          <a:lstStyle/>
          <a:p>
            <a:r>
              <a:rPr lang="en-US" dirty="0"/>
              <a:t>Performance Appraisal</a:t>
            </a:r>
          </a:p>
          <a:p>
            <a:r>
              <a:rPr lang="en-US" dirty="0"/>
              <a:t>Performance Factor</a:t>
            </a:r>
          </a:p>
          <a:p>
            <a:r>
              <a:rPr lang="en-US" dirty="0"/>
              <a:t>Criteria</a:t>
            </a:r>
          </a:p>
          <a:p>
            <a:r>
              <a:rPr lang="en-US" dirty="0"/>
              <a:t>Description</a:t>
            </a:r>
          </a:p>
          <a:p>
            <a:r>
              <a:rPr lang="en-US" dirty="0"/>
              <a:t>Base Program</a:t>
            </a:r>
          </a:p>
        </p:txBody>
      </p:sp>
    </p:spTree>
    <p:extLst>
      <p:ext uri="{BB962C8B-B14F-4D97-AF65-F5344CB8AC3E}">
        <p14:creationId xmlns:p14="http://schemas.microsoft.com/office/powerpoint/2010/main" val="3473517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Appraisal Revision Team</a:t>
            </a:r>
          </a:p>
        </p:txBody>
      </p:sp>
      <p:pic>
        <p:nvPicPr>
          <p:cNvPr id="5" name="Picture 4"/>
          <p:cNvPicPr>
            <a:picLocks noChangeAspect="1"/>
          </p:cNvPicPr>
          <p:nvPr/>
        </p:nvPicPr>
        <p:blipFill>
          <a:blip r:embed="rId3"/>
          <a:stretch>
            <a:fillRect/>
          </a:stretch>
        </p:blipFill>
        <p:spPr>
          <a:xfrm>
            <a:off x="93532" y="1604010"/>
            <a:ext cx="8956935" cy="3276600"/>
          </a:xfrm>
          <a:prstGeom prst="rect">
            <a:avLst/>
          </a:prstGeom>
        </p:spPr>
      </p:pic>
    </p:spTree>
    <p:extLst>
      <p:ext uri="{BB962C8B-B14F-4D97-AF65-F5344CB8AC3E}">
        <p14:creationId xmlns:p14="http://schemas.microsoft.com/office/powerpoint/2010/main" val="273691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3" name="Content Placeholder 2"/>
          <p:cNvSpPr>
            <a:spLocks noGrp="1"/>
          </p:cNvSpPr>
          <p:nvPr>
            <p:ph idx="1"/>
          </p:nvPr>
        </p:nvSpPr>
        <p:spPr/>
        <p:txBody>
          <a:bodyPr>
            <a:normAutofit/>
          </a:bodyPr>
          <a:lstStyle/>
          <a:p>
            <a:r>
              <a:rPr lang="en-US" dirty="0"/>
              <a:t>Research-based</a:t>
            </a:r>
          </a:p>
          <a:p>
            <a:r>
              <a:rPr lang="en-US" dirty="0"/>
              <a:t>Encourage ongoing communication and feedback</a:t>
            </a:r>
          </a:p>
          <a:p>
            <a:r>
              <a:rPr lang="en-US" dirty="0"/>
              <a:t>Fair, transparent, consistent</a:t>
            </a:r>
          </a:p>
          <a:p>
            <a:r>
              <a:rPr lang="en-US" dirty="0"/>
              <a:t>Continuous improvement</a:t>
            </a:r>
          </a:p>
          <a:p>
            <a:r>
              <a:rPr lang="en-US" dirty="0"/>
              <a:t>Education for all Extension employees</a:t>
            </a:r>
          </a:p>
          <a:p>
            <a:r>
              <a:rPr lang="en-US" dirty="0"/>
              <a:t>Accountability and personnel decisions</a:t>
            </a:r>
          </a:p>
          <a:p>
            <a:endParaRPr lang="en-US" dirty="0"/>
          </a:p>
        </p:txBody>
      </p:sp>
    </p:spTree>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Appraisal Revision Background</a:t>
            </a:r>
          </a:p>
        </p:txBody>
      </p:sp>
      <p:sp>
        <p:nvSpPr>
          <p:cNvPr id="3" name="Content Placeholder 2"/>
          <p:cNvSpPr>
            <a:spLocks noGrp="1"/>
          </p:cNvSpPr>
          <p:nvPr>
            <p:ph idx="1"/>
          </p:nvPr>
        </p:nvSpPr>
        <p:spPr/>
        <p:txBody>
          <a:bodyPr/>
          <a:lstStyle/>
          <a:p>
            <a:r>
              <a:rPr lang="en-US" dirty="0"/>
              <a:t>Document review</a:t>
            </a:r>
          </a:p>
          <a:p>
            <a:r>
              <a:rPr lang="en-US" dirty="0"/>
              <a:t>Appraisal forms</a:t>
            </a:r>
          </a:p>
          <a:p>
            <a:r>
              <a:rPr lang="en-US" dirty="0"/>
              <a:t>Applicable research</a:t>
            </a:r>
          </a:p>
          <a:p>
            <a:r>
              <a:rPr lang="en-US" dirty="0"/>
              <a:t>Administrative review</a:t>
            </a:r>
          </a:p>
          <a:p>
            <a:r>
              <a:rPr lang="en-US" dirty="0"/>
              <a:t>Extension Agent review</a:t>
            </a:r>
          </a:p>
          <a:p>
            <a:r>
              <a:rPr lang="en-US" dirty="0"/>
              <a:t>HR review</a:t>
            </a:r>
          </a:p>
          <a:p>
            <a:r>
              <a:rPr lang="en-US" dirty="0"/>
              <a:t>General counsel</a:t>
            </a:r>
          </a:p>
        </p:txBody>
      </p:sp>
    </p:spTree>
    <p:extLst>
      <p:ext uri="{BB962C8B-B14F-4D97-AF65-F5344CB8AC3E}">
        <p14:creationId xmlns:p14="http://schemas.microsoft.com/office/powerpoint/2010/main" val="305540627"/>
      </p:ext>
    </p:extLst>
  </p:cSld>
  <p:clrMapOvr>
    <a:masterClrMapping/>
  </p:clrMapOvr>
</p:sld>
</file>

<file path=ppt/theme/theme1.xml><?xml version="1.0" encoding="utf-8"?>
<a:theme xmlns:a="http://schemas.openxmlformats.org/drawingml/2006/main" name="UTExtension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6BB46EDDB77B4AA998EA8F4A000713" ma:contentTypeVersion="4" ma:contentTypeDescription="Create a new document." ma:contentTypeScope="" ma:versionID="c7485e9961e22bea8e5afe9893c8d072">
  <xsd:schema xmlns:xsd="http://www.w3.org/2001/XMLSchema" xmlns:xs="http://www.w3.org/2001/XMLSchema" xmlns:p="http://schemas.microsoft.com/office/2006/metadata/properties" xmlns:ns1="http://schemas.microsoft.com/sharepoint/v3" targetNamespace="http://schemas.microsoft.com/office/2006/metadata/properties" ma:root="true" ma:fieldsID="b9a45e8eaf39dd3114c8419adc40eab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ma:readOnly="false">
      <xsd:simpleType>
        <xsd:restriction base="dms:Unknown"/>
      </xsd:simpleType>
    </xsd:element>
    <xsd:element name="PublishingExpirationDate" ma:index="5" nillable="true" ma:displayName="Scheduling End Date" ma:description=""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55522EE-48F4-4663-AAAA-974E70198C80}"/>
</file>

<file path=customXml/itemProps2.xml><?xml version="1.0" encoding="utf-8"?>
<ds:datastoreItem xmlns:ds="http://schemas.openxmlformats.org/officeDocument/2006/customXml" ds:itemID="{F0607EC8-8E5B-4ACB-9E81-D332BAE1867F}"/>
</file>

<file path=customXml/itemProps3.xml><?xml version="1.0" encoding="utf-8"?>
<ds:datastoreItem xmlns:ds="http://schemas.openxmlformats.org/officeDocument/2006/customXml" ds:itemID="{A45ABFCF-4376-44D2-A66C-9768C3339EC7}"/>
</file>

<file path=docProps/app.xml><?xml version="1.0" encoding="utf-8"?>
<Properties xmlns="http://schemas.openxmlformats.org/officeDocument/2006/extended-properties" xmlns:vt="http://schemas.openxmlformats.org/officeDocument/2006/docPropsVTypes">
  <Template>UTExtensiontemplate</Template>
  <TotalTime>2501</TotalTime>
  <Words>8198</Words>
  <Application>Microsoft Office PowerPoint</Application>
  <PresentationFormat>On-screen Show (4:3)</PresentationFormat>
  <Paragraphs>709</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UTExtensiontemplate</vt:lpstr>
      <vt:lpstr>Custom Design</vt:lpstr>
      <vt:lpstr>Welcome!</vt:lpstr>
      <vt:lpstr>Overview and Preview</vt:lpstr>
      <vt:lpstr>Top Ten Exciting Things about the New Appraisal System</vt:lpstr>
      <vt:lpstr>Workshop Objectives</vt:lpstr>
      <vt:lpstr>Objective One</vt:lpstr>
      <vt:lpstr>Key Terms</vt:lpstr>
      <vt:lpstr>Appraisal Revision Team</vt:lpstr>
      <vt:lpstr>Guiding Principles</vt:lpstr>
      <vt:lpstr>Appraisal Revision Background</vt:lpstr>
      <vt:lpstr>Factors and Criteria</vt:lpstr>
      <vt:lpstr>Appraisal Form</vt:lpstr>
      <vt:lpstr>PowerPoint Presentation</vt:lpstr>
      <vt:lpstr>Comparing Current (2001) and New (2017) Appraisal Systems</vt:lpstr>
      <vt:lpstr>Objective Two</vt:lpstr>
      <vt:lpstr>Communication Matters</vt:lpstr>
      <vt:lpstr>Individual Annual Plan</vt:lpstr>
      <vt:lpstr>Roles and Responsibilities</vt:lpstr>
      <vt:lpstr>Process</vt:lpstr>
      <vt:lpstr>Timeline</vt:lpstr>
      <vt:lpstr>Comments</vt:lpstr>
      <vt:lpstr>Appraisal Interview Best Practices</vt:lpstr>
      <vt:lpstr>PowerPoint Presentation</vt:lpstr>
      <vt:lpstr>Objective Three</vt:lpstr>
      <vt:lpstr>SMART Goals</vt:lpstr>
      <vt:lpstr>Example A – Review of Goals for the Current Year</vt:lpstr>
      <vt:lpstr>Example A – Establishment of Goals for the Coming Year</vt:lpstr>
      <vt:lpstr>Example B – Review of Goals for the Current Year</vt:lpstr>
      <vt:lpstr>Example B – Establishment of Goals for the Coming Year</vt:lpstr>
      <vt:lpstr>Goals</vt:lpstr>
      <vt:lpstr>Setting and Achieving Goals</vt:lpstr>
      <vt:lpstr>SUPER Goals for the Coming Year</vt:lpstr>
      <vt:lpstr>SUPER Review of Goals for the Current Year</vt:lpstr>
      <vt:lpstr>Objective Four</vt:lpstr>
      <vt:lpstr>Assessing Performance</vt:lpstr>
      <vt:lpstr>Performance Considerations</vt:lpstr>
      <vt:lpstr>County Director</vt:lpstr>
      <vt:lpstr>Rating in SUPER</vt:lpstr>
      <vt:lpstr>Summary and  Next Steps</vt:lpstr>
      <vt:lpstr>Group Discussion</vt:lpstr>
      <vt:lpstr>Make Plans to Continue Leaning</vt:lpstr>
      <vt:lpstr>What questions do you have?</vt:lpstr>
      <vt:lpstr>Have a safe trip home!</vt:lpstr>
    </vt:vector>
  </TitlesOfParts>
  <Company>University of Tennessee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Donaldson, Joseph Leonard</dc:creator>
  <cp:lastModifiedBy>Reviewer</cp:lastModifiedBy>
  <cp:revision>127</cp:revision>
  <cp:lastPrinted>2016-09-20T20:26:06Z</cp:lastPrinted>
  <dcterms:created xsi:type="dcterms:W3CDTF">2016-08-08T17:35:43Z</dcterms:created>
  <dcterms:modified xsi:type="dcterms:W3CDTF">2016-09-20T20:26:30Z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0x0101009D6BB46EDDB77B4AA998EA8F4A000713</vt:lpwstr>
  </property>
</Properties>
</file>