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8288000" cy="10287000"/>
  <p:notesSz cx="7315200" cy="96012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nva Sans" panose="020B0604020202020204" charset="0"/>
      <p:regular r:id="rId47"/>
    </p:embeddedFont>
    <p:embeddedFont>
      <p:font typeface="Canva Sans Bold" panose="020B0604020202020204" charset="0"/>
      <p:regular r:id="rId48"/>
    </p:embeddedFont>
    <p:embeddedFont>
      <p:font typeface="League Spartan" panose="020B0604020202020204" charset="0"/>
      <p:regular r:id="rId49"/>
    </p:embeddedFont>
    <p:embeddedFont>
      <p:font typeface="Montserrat" panose="00000500000000000000" pitchFamily="2" charset="0"/>
      <p:regular r:id="rId50"/>
      <p:bold r:id="rId51"/>
      <p:italic r:id="rId52"/>
      <p:boldItalic r:id="rId53"/>
    </p:embeddedFont>
    <p:embeddedFont>
      <p:font typeface="Montserrat Bold" panose="00000800000000000000" charset="0"/>
      <p:regular r:id="rId54"/>
    </p:embeddedFont>
    <p:embeddedFont>
      <p:font typeface="Open Sauce SemiBold Bold" panose="020B0604020202020204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0146" autoAdjust="0"/>
  </p:normalViewPr>
  <p:slideViewPr>
    <p:cSldViewPr>
      <p:cViewPr varScale="1">
        <p:scale>
          <a:sx n="69" d="100"/>
          <a:sy n="69" d="100"/>
        </p:scale>
        <p:origin x="1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268E1E-0E44-426D-905E-8AD9B19D2182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dirty="0"/>
          </a:p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dirty="0"/>
          </a:p>
          <a:p>
            <a:endParaRPr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r>
              <a:rPr lang="en-US" dirty="0"/>
              <a:t>ANR</a:t>
            </a:r>
          </a:p>
          <a:p>
            <a:r>
              <a:rPr lang="en-US" dirty="0"/>
              <a:t>Consumer Horticulture or any listed under the Livestock and Forges Leadership Team (Beef, Small Ruminant, Dairy). </a:t>
            </a:r>
          </a:p>
          <a:p>
            <a:endParaRPr lang="en-US" dirty="0"/>
          </a:p>
          <a:p>
            <a:r>
              <a:rPr lang="en-US" dirty="0"/>
              <a:t>FCS</a:t>
            </a:r>
          </a:p>
          <a:p>
            <a:r>
              <a:rPr lang="en-US" dirty="0"/>
              <a:t>Family and Consumer Economics Leadership Teams – Community Health, Consumer Economics, Human Development, and Nutrition and Food Safety</a:t>
            </a:r>
          </a:p>
          <a:p>
            <a:r>
              <a:rPr lang="en-US" dirty="0"/>
              <a:t>Family and Consumer Economics Leadership Team Retreat</a:t>
            </a:r>
          </a:p>
          <a:p>
            <a:r>
              <a:rPr lang="en-US" dirty="0"/>
              <a:t>Family and Consumer Economics Professional Development Planning Committee </a:t>
            </a:r>
          </a:p>
          <a:p>
            <a:r>
              <a:rPr lang="en-US" dirty="0"/>
              <a:t>Regional Family and Community Education Leadership Teams</a:t>
            </a:r>
          </a:p>
          <a:p>
            <a:endParaRPr lang="en-US" dirty="0"/>
          </a:p>
          <a:p>
            <a:r>
              <a:rPr lang="en-US" dirty="0"/>
              <a:t>4-H</a:t>
            </a:r>
          </a:p>
          <a:p>
            <a:r>
              <a:rPr lang="en-US" dirty="0"/>
              <a:t>4-H Camp Steering Committee</a:t>
            </a:r>
          </a:p>
          <a:p>
            <a:r>
              <a:rPr lang="en-US" dirty="0"/>
              <a:t>4-H Outreach and Engagement Committee</a:t>
            </a:r>
          </a:p>
          <a:p>
            <a:r>
              <a:rPr lang="en-US" dirty="0"/>
              <a:t>STEM Steering Committee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r>
              <a:rPr lang="en-US" dirty="0"/>
              <a:t>https://hr.utk.edu/self-care/educationalassistance/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tk.edu/self-care/educationalassistanc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761" t="38278" r="50932" b="769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7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1950" y="3298580"/>
            <a:ext cx="17007262" cy="40817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596333" y="9197286"/>
            <a:ext cx="7126196" cy="108971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15193" y="5305425"/>
            <a:ext cx="17297238" cy="117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4"/>
              </a:lnSpc>
            </a:pPr>
            <a:r>
              <a:rPr lang="en-US" sz="8784">
                <a:solidFill>
                  <a:srgbClr val="6CC049"/>
                </a:solidFill>
                <a:latin typeface="Open Sauce SemiBold Bold"/>
              </a:rPr>
              <a:t>TENNESSEE EXTENSION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57451" y="4355817"/>
            <a:ext cx="11732172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Career Development 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89531" y="4005742"/>
            <a:ext cx="3836904" cy="38369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381144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Mentoring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48489" y="4381144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Promotion Process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81377" y="4381144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Tuition Benefits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64933" y="4381144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57"/>
                </a:lnSpc>
              </a:pPr>
              <a:r>
                <a:rPr lang="en-US" sz="2771">
                  <a:solidFill>
                    <a:srgbClr val="FFFFFF"/>
                  </a:solidFill>
                  <a:latin typeface="League Spartan"/>
                </a:rPr>
                <a:t>Professional Development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4555" y="2056286"/>
            <a:ext cx="17297238" cy="96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9"/>
              </a:lnSpc>
            </a:pPr>
            <a:r>
              <a:rPr lang="en-US" sz="7299">
                <a:solidFill>
                  <a:srgbClr val="6CC049"/>
                </a:solidFill>
                <a:latin typeface="Open Sauce SemiBold Bold"/>
              </a:rPr>
              <a:t>YOUR EXTENSION CAREER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555" y="1104900"/>
            <a:ext cx="14467477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Setting Yourself Up for Success 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5476" y="3989333"/>
            <a:ext cx="7018819" cy="175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PROFESSIONAL DEVELOPMENT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1927" y="2010140"/>
            <a:ext cx="5235744" cy="1549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Taking Advantage of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03929" y="556577"/>
            <a:ext cx="10737766" cy="906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9"/>
              </a:lnSpc>
            </a:pPr>
            <a:r>
              <a:rPr lang="en-US" sz="3792">
                <a:solidFill>
                  <a:srgbClr val="000000"/>
                </a:solidFill>
                <a:latin typeface="Canva Sans Bold"/>
              </a:rPr>
              <a:t> Soft Skills for Success in Extension</a:t>
            </a:r>
          </a:p>
          <a:p>
            <a:pPr>
              <a:lnSpc>
                <a:spcPts val="3700"/>
              </a:lnSpc>
            </a:pPr>
            <a:r>
              <a:rPr lang="en-US" sz="2643">
                <a:solidFill>
                  <a:srgbClr val="000000"/>
                </a:solidFill>
                <a:latin typeface="Canva Sans Bold"/>
              </a:rPr>
              <a:t>Communication &amp; Interpersonal Skills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Written communication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Verbal communication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Emotional intelligence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Respect and tact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Conflict resolution</a:t>
            </a:r>
          </a:p>
          <a:p>
            <a:pPr>
              <a:lnSpc>
                <a:spcPts val="3700"/>
              </a:lnSpc>
            </a:pPr>
            <a:r>
              <a:rPr lang="en-US" sz="2643">
                <a:solidFill>
                  <a:srgbClr val="000000"/>
                </a:solidFill>
                <a:latin typeface="Canva Sans Bold"/>
              </a:rPr>
              <a:t>Professionalism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Ethical and honest behavior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Business etiquette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Professional appearance 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Time and resource management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Reliability 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Lifelong learning</a:t>
            </a:r>
          </a:p>
          <a:p>
            <a:pPr>
              <a:lnSpc>
                <a:spcPts val="3700"/>
              </a:lnSpc>
            </a:pPr>
            <a:r>
              <a:rPr lang="en-US" sz="2643">
                <a:solidFill>
                  <a:srgbClr val="000000"/>
                </a:solidFill>
                <a:latin typeface="Canva Sans Bold"/>
              </a:rPr>
              <a:t>Leadership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Teamwork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Inclusivity</a:t>
            </a:r>
          </a:p>
          <a:p>
            <a:pPr marL="1141390" lvl="2" indent="-380463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Delegation</a:t>
            </a:r>
          </a:p>
          <a:p>
            <a:pPr marL="1141390" lvl="2" indent="-380463" algn="l">
              <a:lnSpc>
                <a:spcPts val="3700"/>
              </a:lnSpc>
              <a:buFont typeface="Arial"/>
              <a:buChar char="⚬"/>
            </a:pPr>
            <a:r>
              <a:rPr lang="en-US" sz="2643">
                <a:solidFill>
                  <a:srgbClr val="000000"/>
                </a:solidFill>
                <a:latin typeface="Canva Sans"/>
              </a:rPr>
              <a:t>Giving and receiving feedback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5476" y="3989333"/>
            <a:ext cx="7018819" cy="175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PROFESSIONAL DEVELOPMENT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1927" y="2010140"/>
            <a:ext cx="5235744" cy="1549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Taking Advantage of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23352" y="639458"/>
            <a:ext cx="9870161" cy="703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 Bold"/>
              </a:rPr>
              <a:t>Extension Professional Development</a:t>
            </a:r>
          </a:p>
          <a:p>
            <a:pPr marL="669301" lvl="1" indent="-334650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FranklinCovey Offerings</a:t>
            </a:r>
          </a:p>
          <a:p>
            <a:pPr marL="1338602" lvl="2" indent="-446201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The 7 Habits of Highly Effective People workshop</a:t>
            </a:r>
          </a:p>
          <a:p>
            <a:pPr marL="1338602" lvl="2" indent="-446201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The Speed of Trust workshop </a:t>
            </a:r>
          </a:p>
          <a:p>
            <a:pPr>
              <a:lnSpc>
                <a:spcPts val="4340"/>
              </a:lnSpc>
            </a:pPr>
            <a:endParaRPr lang="en-US" sz="310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 Bold"/>
              </a:rPr>
              <a:t>Online Learning in K@TE </a:t>
            </a:r>
          </a:p>
          <a:p>
            <a:pPr marL="669301" lvl="1" indent="-334650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Hundreds of self-paced online learning courses</a:t>
            </a:r>
          </a:p>
          <a:p>
            <a:pPr marL="669301" lvl="1" indent="-334650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UT Employee &amp; Organizational Development Certificate Programs </a:t>
            </a:r>
          </a:p>
          <a:p>
            <a:pPr marL="1338602" lvl="2" indent="-446201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Blended learning certificates - Zoom and learning modules</a:t>
            </a:r>
          </a:p>
          <a:p>
            <a:pPr marL="1338602" lvl="2" indent="-446201">
              <a:lnSpc>
                <a:spcPts val="4340"/>
              </a:lnSpc>
              <a:buFont typeface="Arial"/>
              <a:buChar char="⚬"/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Self-paced online certificates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5476" y="3989333"/>
            <a:ext cx="7018819" cy="175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PROFESSIONAL DEVELOPMENT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1927" y="2010140"/>
            <a:ext cx="5235744" cy="1549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Taking Advantage of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49691" y="933450"/>
            <a:ext cx="9109609" cy="763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7"/>
              </a:lnSpc>
              <a:spcBef>
                <a:spcPct val="0"/>
              </a:spcBef>
            </a:pPr>
            <a:r>
              <a:rPr lang="en-US" sz="3171">
                <a:solidFill>
                  <a:srgbClr val="000000"/>
                </a:solidFill>
                <a:latin typeface="Canva Sans Bold"/>
              </a:rPr>
              <a:t>UT Professional Development</a:t>
            </a:r>
          </a:p>
          <a:p>
            <a:pPr marL="619977" lvl="1" indent="-309988">
              <a:lnSpc>
                <a:spcPts val="4307"/>
              </a:lnSpc>
              <a:buFont typeface="Arial"/>
              <a:buChar char="•"/>
            </a:pPr>
            <a:r>
              <a:rPr lang="en-US" sz="2871">
                <a:solidFill>
                  <a:srgbClr val="000000"/>
                </a:solidFill>
                <a:latin typeface="Canva Sans"/>
              </a:rPr>
              <a:t>Everything offered by UTK is available to Extension employees!</a:t>
            </a:r>
          </a:p>
          <a:p>
            <a:pPr marL="619977" lvl="1" indent="-309988">
              <a:lnSpc>
                <a:spcPts val="4307"/>
              </a:lnSpc>
              <a:buFont typeface="Arial"/>
              <a:buChar char="•"/>
            </a:pPr>
            <a:r>
              <a:rPr lang="en-US" sz="2871">
                <a:solidFill>
                  <a:srgbClr val="000000"/>
                </a:solidFill>
                <a:latin typeface="Canva Sans"/>
              </a:rPr>
              <a:t>Opportunities are available through Learning and Organizational Development (UTK) and Employee and Organizational Development (UT System).</a:t>
            </a:r>
          </a:p>
          <a:p>
            <a:pPr marL="619977" lvl="1" indent="-309988">
              <a:lnSpc>
                <a:spcPts val="4307"/>
              </a:lnSpc>
              <a:buFont typeface="Arial"/>
              <a:buChar char="•"/>
            </a:pPr>
            <a:r>
              <a:rPr lang="en-US" sz="2871">
                <a:solidFill>
                  <a:srgbClr val="000000"/>
                </a:solidFill>
                <a:latin typeface="Canva Sans"/>
              </a:rPr>
              <a:t>EOD Conferences </a:t>
            </a:r>
          </a:p>
          <a:p>
            <a:pPr marL="1239954" lvl="2" indent="-413318">
              <a:lnSpc>
                <a:spcPts val="4307"/>
              </a:lnSpc>
              <a:buFont typeface="Arial"/>
              <a:buChar char="⚬"/>
            </a:pPr>
            <a:r>
              <a:rPr lang="en-US" sz="2871">
                <a:solidFill>
                  <a:srgbClr val="000000"/>
                </a:solidFill>
                <a:latin typeface="Canva Sans"/>
              </a:rPr>
              <a:t>Conference for Women's Leadership</a:t>
            </a:r>
          </a:p>
          <a:p>
            <a:pPr marL="1239954" lvl="2" indent="-413318">
              <a:lnSpc>
                <a:spcPts val="4307"/>
              </a:lnSpc>
              <a:buFont typeface="Arial"/>
              <a:buChar char="⚬"/>
            </a:pPr>
            <a:r>
              <a:rPr lang="en-US" sz="2871">
                <a:solidFill>
                  <a:srgbClr val="000000"/>
                </a:solidFill>
                <a:latin typeface="Canva Sans"/>
              </a:rPr>
              <a:t>BEST Man Forum</a:t>
            </a:r>
          </a:p>
          <a:p>
            <a:pPr marL="1239954" lvl="2" indent="-413318">
              <a:lnSpc>
                <a:spcPts val="4307"/>
              </a:lnSpc>
              <a:buFont typeface="Arial"/>
              <a:buChar char="⚬"/>
            </a:pPr>
            <a:r>
              <a:rPr lang="en-US" sz="2871">
                <a:solidFill>
                  <a:srgbClr val="000000"/>
                </a:solidFill>
                <a:latin typeface="Canva Sans"/>
              </a:rPr>
              <a:t>NEXT Conference</a:t>
            </a:r>
          </a:p>
          <a:p>
            <a:pPr marL="1239954" lvl="2" indent="-413318">
              <a:lnSpc>
                <a:spcPts val="4307"/>
              </a:lnSpc>
              <a:buFont typeface="Arial"/>
              <a:buChar char="⚬"/>
            </a:pPr>
            <a:r>
              <a:rPr lang="en-US" sz="2871">
                <a:solidFill>
                  <a:srgbClr val="000000"/>
                </a:solidFill>
                <a:latin typeface="Canva Sans"/>
              </a:rPr>
              <a:t>Administrative Professionals Summit</a:t>
            </a:r>
          </a:p>
          <a:p>
            <a:pPr marL="619977" lvl="1" indent="-309988">
              <a:lnSpc>
                <a:spcPts val="4307"/>
              </a:lnSpc>
              <a:buFont typeface="Arial"/>
              <a:buChar char="•"/>
            </a:pPr>
            <a:r>
              <a:rPr lang="en-US" sz="2871">
                <a:solidFill>
                  <a:srgbClr val="000000"/>
                </a:solidFill>
                <a:latin typeface="Canva Sans"/>
              </a:rPr>
              <a:t>Office of Ombuds Services </a:t>
            </a:r>
          </a:p>
          <a:p>
            <a:pPr marL="1239954" lvl="2" indent="-413318">
              <a:lnSpc>
                <a:spcPts val="4307"/>
              </a:lnSpc>
              <a:buFont typeface="Arial"/>
              <a:buChar char="⚬"/>
            </a:pPr>
            <a:r>
              <a:rPr lang="en-US" sz="2871">
                <a:solidFill>
                  <a:srgbClr val="000000"/>
                </a:solidFill>
                <a:latin typeface="Canva Sans"/>
              </a:rPr>
              <a:t>Conflict resolution training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473087" y="4005742"/>
            <a:ext cx="3836904" cy="38369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381144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Mentoring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48489" y="4381144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Promotion Process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81377" y="4381144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Tuition Benefits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64933" y="4381144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57"/>
                </a:lnSpc>
              </a:pPr>
              <a:r>
                <a:rPr lang="en-US" sz="2771">
                  <a:solidFill>
                    <a:srgbClr val="FFFFFF"/>
                  </a:solidFill>
                  <a:latin typeface="League Spartan"/>
                </a:rPr>
                <a:t>Professional Development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4555" y="2056286"/>
            <a:ext cx="17297238" cy="96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9"/>
              </a:lnSpc>
            </a:pPr>
            <a:r>
              <a:rPr lang="en-US" sz="7299">
                <a:solidFill>
                  <a:srgbClr val="6CC049"/>
                </a:solidFill>
                <a:latin typeface="Open Sauce SemiBold Bold"/>
              </a:rPr>
              <a:t>YOUR EXTENSION CAREER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555" y="1104900"/>
            <a:ext cx="14467477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Setting Yourself Up for Success 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5476" y="3989333"/>
            <a:ext cx="7018819" cy="89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PROMOTION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5476" y="2626589"/>
            <a:ext cx="5235744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 Bold"/>
              </a:rPr>
              <a:t>Preparing for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21647" y="847479"/>
            <a:ext cx="9109609" cy="60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7"/>
              </a:lnSpc>
            </a:pPr>
            <a:r>
              <a:rPr lang="en-US" sz="3371">
                <a:solidFill>
                  <a:srgbClr val="000000"/>
                </a:solidFill>
                <a:latin typeface="Canva Sans Bold"/>
              </a:rPr>
              <a:t>Promotion Process and Timeline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21647" y="2692238"/>
            <a:ext cx="9109609" cy="597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7"/>
              </a:lnSpc>
            </a:pPr>
            <a:r>
              <a:rPr lang="en-US" sz="3171">
                <a:solidFill>
                  <a:srgbClr val="000000"/>
                </a:solidFill>
                <a:latin typeface="Canva Sans Bold"/>
              </a:rPr>
              <a:t>Start Preparing Now</a:t>
            </a:r>
          </a:p>
          <a:p>
            <a:pPr marL="684745" lvl="1" indent="-342373">
              <a:lnSpc>
                <a:spcPts val="4757"/>
              </a:lnSpc>
              <a:buFont typeface="Arial"/>
              <a:buChar char="•"/>
            </a:pPr>
            <a:r>
              <a:rPr lang="en-US" sz="3171">
                <a:solidFill>
                  <a:srgbClr val="000000"/>
                </a:solidFill>
                <a:latin typeface="Canva Sans"/>
              </a:rPr>
              <a:t>Keep your SUPER profile up to date.</a:t>
            </a:r>
          </a:p>
          <a:p>
            <a:pPr marL="684745" lvl="1" indent="-342373">
              <a:lnSpc>
                <a:spcPts val="4757"/>
              </a:lnSpc>
              <a:buFont typeface="Arial"/>
              <a:buChar char="•"/>
            </a:pPr>
            <a:r>
              <a:rPr lang="en-US" sz="3171">
                <a:solidFill>
                  <a:srgbClr val="000000"/>
                </a:solidFill>
                <a:latin typeface="Canva Sans"/>
              </a:rPr>
              <a:t>Write quality impact statements.</a:t>
            </a:r>
          </a:p>
          <a:p>
            <a:pPr>
              <a:lnSpc>
                <a:spcPts val="4757"/>
              </a:lnSpc>
            </a:pPr>
            <a:endParaRPr lang="en-US" sz="3171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4757"/>
              </a:lnSpc>
            </a:pPr>
            <a:r>
              <a:rPr lang="en-US" sz="3171">
                <a:solidFill>
                  <a:srgbClr val="000000"/>
                </a:solidFill>
                <a:latin typeface="Canva Sans Bold"/>
              </a:rPr>
              <a:t>Dossier process</a:t>
            </a:r>
          </a:p>
          <a:p>
            <a:pPr>
              <a:lnSpc>
                <a:spcPts val="4757"/>
              </a:lnSpc>
            </a:pPr>
            <a:endParaRPr lang="en-US" sz="3171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4757"/>
              </a:lnSpc>
            </a:pPr>
            <a:endParaRPr lang="en-US" sz="3171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4757"/>
              </a:lnSpc>
            </a:pPr>
            <a:endParaRPr lang="en-US" sz="3171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4757"/>
              </a:lnSpc>
            </a:pPr>
            <a:r>
              <a:rPr lang="en-US" sz="3171">
                <a:solidFill>
                  <a:srgbClr val="000000"/>
                </a:solidFill>
                <a:latin typeface="Canva Sans"/>
              </a:rPr>
              <a:t>https://eesd.tennessee.edu/human-resources/performance-promotion/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51831" t="38259" r="4437" b="106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55721" y="4124690"/>
            <a:ext cx="15461321" cy="179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6"/>
              </a:lnSpc>
            </a:pPr>
            <a:r>
              <a:rPr lang="en-US" sz="6936">
                <a:solidFill>
                  <a:srgbClr val="FBFBFC"/>
                </a:solidFill>
                <a:latin typeface="Open Sauce SemiBold Bold"/>
              </a:rPr>
              <a:t>BUILDING YOUR</a:t>
            </a:r>
          </a:p>
          <a:p>
            <a:pPr algn="ctr">
              <a:lnSpc>
                <a:spcPts val="6936"/>
              </a:lnSpc>
            </a:pPr>
            <a:r>
              <a:rPr lang="en-US" sz="6936">
                <a:solidFill>
                  <a:srgbClr val="6CC049"/>
                </a:solidFill>
                <a:latin typeface="Open Sauce SemiBold Bold"/>
              </a:rPr>
              <a:t>EXTENSION CAREER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53298" y="4005742"/>
            <a:ext cx="3836904" cy="38369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381144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Networking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48489" y="4381144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Sharing Your Work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81377" y="4381144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Getting Involved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64933" y="4381144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Awards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4555" y="2056286"/>
            <a:ext cx="17297238" cy="96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9"/>
              </a:lnSpc>
            </a:pPr>
            <a:r>
              <a:rPr lang="en-US" sz="7299">
                <a:solidFill>
                  <a:srgbClr val="6CC049"/>
                </a:solidFill>
                <a:latin typeface="Open Sauce SemiBold Bold"/>
              </a:rPr>
              <a:t>YOUR EXTENSION CAREER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555" y="1104900"/>
            <a:ext cx="14467477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Building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5476" y="3989333"/>
            <a:ext cx="7018819" cy="89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NETWORKING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62450" y="628563"/>
            <a:ext cx="9084851" cy="9045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Value of Networking</a:t>
            </a: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Building meaningful connections with other Extension professionals across the state leads to: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Idea sharing and learning from others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Creative problem solving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Collaboration on programs and projects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Expanded understanding and view of the organization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Innovation and interdisciplinary programs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Increased professional confidence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Supportive network to ask questions and share resources and information</a:t>
            </a: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5476" y="3989333"/>
            <a:ext cx="7018819" cy="89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NETWORKING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62450" y="628563"/>
            <a:ext cx="9084851" cy="7302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Networking Tips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Introduce yourself to at least one person you don't know at every event you attend. 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Be intentional to build quality relationships over time. 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Be curious and ask questions. Have some go-to questions that you can fall back on. 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Practice active listening. 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Build informal connections through meals and social outings. </a:t>
            </a: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51831" t="38259" r="4437" b="106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03915" y="2942451"/>
            <a:ext cx="13385963" cy="689377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041777" y="4674603"/>
            <a:ext cx="3086100" cy="3334628"/>
            <a:chOff x="0" y="0"/>
            <a:chExt cx="812800" cy="8782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78256"/>
            </a:xfrm>
            <a:custGeom>
              <a:avLst/>
              <a:gdLst/>
              <a:ahLst/>
              <a:cxnLst/>
              <a:rect l="l" t="t" r="r" b="b"/>
              <a:pathLst>
                <a:path w="812800" h="878256">
                  <a:moveTo>
                    <a:pt x="0" y="0"/>
                  </a:moveTo>
                  <a:lnTo>
                    <a:pt x="812800" y="0"/>
                  </a:lnTo>
                  <a:lnTo>
                    <a:pt x="812800" y="878256"/>
                  </a:lnTo>
                  <a:lnTo>
                    <a:pt x="0" y="878256"/>
                  </a:lnTo>
                  <a:close/>
                </a:path>
              </a:pathLst>
            </a:custGeom>
            <a:solidFill>
              <a:srgbClr val="6CC04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553654" y="4722022"/>
            <a:ext cx="3086100" cy="3334628"/>
            <a:chOff x="0" y="0"/>
            <a:chExt cx="812800" cy="8782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78256"/>
            </a:xfrm>
            <a:custGeom>
              <a:avLst/>
              <a:gdLst/>
              <a:ahLst/>
              <a:cxnLst/>
              <a:rect l="l" t="t" r="r" b="b"/>
              <a:pathLst>
                <a:path w="812800" h="878256">
                  <a:moveTo>
                    <a:pt x="0" y="0"/>
                  </a:moveTo>
                  <a:lnTo>
                    <a:pt x="812800" y="0"/>
                  </a:lnTo>
                  <a:lnTo>
                    <a:pt x="812800" y="878256"/>
                  </a:lnTo>
                  <a:lnTo>
                    <a:pt x="0" y="878256"/>
                  </a:lnTo>
                  <a:close/>
                </a:path>
              </a:pathLst>
            </a:custGeom>
            <a:solidFill>
              <a:srgbClr val="6CC04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494379" y="4674603"/>
            <a:ext cx="3086100" cy="3334628"/>
            <a:chOff x="0" y="0"/>
            <a:chExt cx="812800" cy="8782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78256"/>
            </a:xfrm>
            <a:custGeom>
              <a:avLst/>
              <a:gdLst/>
              <a:ahLst/>
              <a:cxnLst/>
              <a:rect l="l" t="t" r="r" b="b"/>
              <a:pathLst>
                <a:path w="812800" h="878256">
                  <a:moveTo>
                    <a:pt x="0" y="0"/>
                  </a:moveTo>
                  <a:lnTo>
                    <a:pt x="812800" y="0"/>
                  </a:lnTo>
                  <a:lnTo>
                    <a:pt x="812800" y="878256"/>
                  </a:lnTo>
                  <a:lnTo>
                    <a:pt x="0" y="878256"/>
                  </a:lnTo>
                  <a:close/>
                </a:path>
              </a:pathLst>
            </a:custGeom>
            <a:solidFill>
              <a:srgbClr val="6CC04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96227" y="1190625"/>
            <a:ext cx="15450749" cy="117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4"/>
              </a:lnSpc>
            </a:pPr>
            <a:r>
              <a:rPr lang="en-US" sz="8784">
                <a:solidFill>
                  <a:srgbClr val="6CC049"/>
                </a:solidFill>
                <a:latin typeface="Open Sauce SemiBold Bold"/>
              </a:rPr>
              <a:t>CAREER DEVELOPMENT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61365" y="5198276"/>
            <a:ext cx="2846925" cy="1762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2999">
                <a:solidFill>
                  <a:srgbClr val="333D47"/>
                </a:solidFill>
                <a:latin typeface="League Spartan Bold"/>
              </a:rPr>
              <a:t>Building Your Extension Career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70108" y="4945658"/>
            <a:ext cx="2846925" cy="2362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2999">
                <a:solidFill>
                  <a:srgbClr val="333D47"/>
                </a:solidFill>
                <a:latin typeface="League Spartan Bold"/>
              </a:rPr>
              <a:t> Becoming a Leader in Tennessee Extension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74312" y="5245695"/>
            <a:ext cx="2726234" cy="1762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2999">
                <a:solidFill>
                  <a:srgbClr val="333D47"/>
                </a:solidFill>
                <a:latin typeface="League Spartan Bold"/>
              </a:rPr>
              <a:t>Setting Yourself Up for Success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05975" y="4005742"/>
            <a:ext cx="3836904" cy="38369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381144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Networking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48489" y="4381144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Sharing Your Work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81377" y="4381144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Getting Involved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64933" y="4381144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Awards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4555" y="2056286"/>
            <a:ext cx="17297238" cy="96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9"/>
              </a:lnSpc>
            </a:pPr>
            <a:r>
              <a:rPr lang="en-US" sz="7299">
                <a:solidFill>
                  <a:srgbClr val="6CC049"/>
                </a:solidFill>
                <a:latin typeface="Open Sauce SemiBold Bold"/>
              </a:rPr>
              <a:t>YOUR EXTENSION CAREER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555" y="1104900"/>
            <a:ext cx="14467477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Building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5476" y="3989333"/>
            <a:ext cx="7018819" cy="175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GETTING INVOLVED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89344" y="741551"/>
            <a:ext cx="9166138" cy="465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4"/>
              </a:lnSpc>
            </a:pPr>
            <a:r>
              <a:rPr lang="en-US" sz="4160">
                <a:solidFill>
                  <a:srgbClr val="000000"/>
                </a:solidFill>
                <a:latin typeface="Canva Sans Bold"/>
              </a:rPr>
              <a:t>Benefits of Getting Involved</a:t>
            </a:r>
          </a:p>
          <a:p>
            <a:pPr algn="ctr">
              <a:lnSpc>
                <a:spcPts val="3624"/>
              </a:lnSpc>
            </a:pPr>
            <a:endParaRPr lang="en-US" sz="4160">
              <a:solidFill>
                <a:srgbClr val="000000"/>
              </a:solidFill>
              <a:latin typeface="Canva Sans Bold"/>
            </a:endParaRPr>
          </a:p>
          <a:p>
            <a:pPr marL="710040" lvl="1" indent="-355020">
              <a:lnSpc>
                <a:spcPts val="4604"/>
              </a:lnSpc>
              <a:buFont typeface="Arial"/>
              <a:buChar char="•"/>
            </a:pPr>
            <a:r>
              <a:rPr lang="en-US" sz="3288">
                <a:solidFill>
                  <a:srgbClr val="000000"/>
                </a:solidFill>
                <a:latin typeface="Canva Sans"/>
              </a:rPr>
              <a:t>Build your professional reputation.</a:t>
            </a:r>
          </a:p>
          <a:p>
            <a:pPr marL="710040" lvl="1" indent="-355020">
              <a:lnSpc>
                <a:spcPts val="4604"/>
              </a:lnSpc>
              <a:buFont typeface="Arial"/>
              <a:buChar char="•"/>
            </a:pPr>
            <a:r>
              <a:rPr lang="en-US" sz="3288">
                <a:solidFill>
                  <a:srgbClr val="000000"/>
                </a:solidFill>
                <a:latin typeface="Canva Sans"/>
              </a:rPr>
              <a:t>Build a support network and expand your network statewide.</a:t>
            </a:r>
          </a:p>
          <a:p>
            <a:pPr marL="710040" lvl="1" indent="-355020">
              <a:lnSpc>
                <a:spcPts val="4604"/>
              </a:lnSpc>
              <a:buFont typeface="Arial"/>
              <a:buChar char="•"/>
            </a:pPr>
            <a:r>
              <a:rPr lang="en-US" sz="3288">
                <a:solidFill>
                  <a:srgbClr val="000000"/>
                </a:solidFill>
                <a:latin typeface="Canva Sans"/>
              </a:rPr>
              <a:t>Use your passions and interests to contribute. </a:t>
            </a:r>
          </a:p>
          <a:p>
            <a:pPr marL="710040" lvl="1" indent="-355020">
              <a:lnSpc>
                <a:spcPts val="4604"/>
              </a:lnSpc>
              <a:buFont typeface="Arial"/>
              <a:buChar char="•"/>
            </a:pPr>
            <a:r>
              <a:rPr lang="en-US" sz="3288">
                <a:solidFill>
                  <a:srgbClr val="000000"/>
                </a:solidFill>
                <a:latin typeface="Canva Sans"/>
              </a:rPr>
              <a:t>Gain a broader view of the organization.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8544" y="-225486"/>
            <a:ext cx="4705073" cy="4114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98875" y="3604680"/>
            <a:ext cx="4692995" cy="2507658"/>
            <a:chOff x="0" y="0"/>
            <a:chExt cx="1236015" cy="6604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6015" cy="660453"/>
            </a:xfrm>
            <a:custGeom>
              <a:avLst/>
              <a:gdLst/>
              <a:ahLst/>
              <a:cxnLst/>
              <a:rect l="l" t="t" r="r" b="b"/>
              <a:pathLst>
                <a:path w="1236015" h="660453">
                  <a:moveTo>
                    <a:pt x="0" y="0"/>
                  </a:moveTo>
                  <a:lnTo>
                    <a:pt x="1236015" y="0"/>
                  </a:lnTo>
                  <a:lnTo>
                    <a:pt x="1236015" y="660453"/>
                  </a:lnTo>
                  <a:lnTo>
                    <a:pt x="0" y="660453"/>
                  </a:ln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7"/>
                </a:lnSpc>
              </a:pPr>
              <a:endParaRPr/>
            </a:p>
            <a:p>
              <a:pPr algn="ctr">
                <a:lnSpc>
                  <a:spcPts val="4907"/>
                </a:lnSpc>
              </a:pPr>
              <a:r>
                <a:rPr lang="en-US" sz="3271">
                  <a:solidFill>
                    <a:srgbClr val="FBFBFC"/>
                  </a:solidFill>
                  <a:latin typeface="League Spartan"/>
                </a:rPr>
                <a:t>Fellowship &amp; </a:t>
              </a:r>
            </a:p>
            <a:p>
              <a:pPr algn="ctr">
                <a:lnSpc>
                  <a:spcPts val="4907"/>
                </a:lnSpc>
              </a:pPr>
              <a:r>
                <a:rPr lang="en-US" sz="3271">
                  <a:solidFill>
                    <a:srgbClr val="FBFBFC"/>
                  </a:solidFill>
                  <a:latin typeface="League Spartan"/>
                </a:rPr>
                <a:t>Networking</a:t>
              </a:r>
            </a:p>
            <a:p>
              <a:pPr algn="ctr">
                <a:lnSpc>
                  <a:spcPts val="3857"/>
                </a:lnSpc>
              </a:pPr>
              <a:endParaRPr lang="en-US" sz="3271">
                <a:solidFill>
                  <a:srgbClr val="FBFBFC"/>
                </a:solidFill>
                <a:latin typeface="League Spartan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41955" y="1124763"/>
            <a:ext cx="15004091" cy="1775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84"/>
              </a:lnSpc>
            </a:pPr>
            <a:r>
              <a:rPr lang="en-US" sz="6884">
                <a:solidFill>
                  <a:srgbClr val="6CC049"/>
                </a:solidFill>
                <a:latin typeface="Open Sauce SemiBold Bold"/>
              </a:rPr>
              <a:t>PROFESSIONAL ASSOCIATIONS</a:t>
            </a:r>
          </a:p>
          <a:p>
            <a:pPr>
              <a:lnSpc>
                <a:spcPts val="6884"/>
              </a:lnSpc>
            </a:pPr>
            <a:r>
              <a:rPr lang="en-US" sz="6884">
                <a:solidFill>
                  <a:srgbClr val="6CC049"/>
                </a:solidFill>
                <a:latin typeface="Open Sauce SemiBold Bold"/>
              </a:rPr>
              <a:t>BENEFITS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554555" y="3604680"/>
            <a:ext cx="4692995" cy="2507658"/>
            <a:chOff x="0" y="0"/>
            <a:chExt cx="1236015" cy="6604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36015" cy="660453"/>
            </a:xfrm>
            <a:custGeom>
              <a:avLst/>
              <a:gdLst/>
              <a:ahLst/>
              <a:cxnLst/>
              <a:rect l="l" t="t" r="r" b="b"/>
              <a:pathLst>
                <a:path w="1236015" h="660453">
                  <a:moveTo>
                    <a:pt x="0" y="0"/>
                  </a:moveTo>
                  <a:lnTo>
                    <a:pt x="1236015" y="0"/>
                  </a:lnTo>
                  <a:lnTo>
                    <a:pt x="1236015" y="660453"/>
                  </a:lnTo>
                  <a:lnTo>
                    <a:pt x="0" y="660453"/>
                  </a:ln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7"/>
                </a:lnSpc>
              </a:pPr>
              <a:endParaRPr/>
            </a:p>
            <a:p>
              <a:pPr algn="ctr">
                <a:lnSpc>
                  <a:spcPts val="4907"/>
                </a:lnSpc>
              </a:pPr>
              <a:r>
                <a:rPr lang="en-US" sz="3271">
                  <a:solidFill>
                    <a:srgbClr val="FBFBFC"/>
                  </a:solidFill>
                  <a:latin typeface="League Spartan"/>
                </a:rPr>
                <a:t>Professional Development</a:t>
              </a:r>
            </a:p>
            <a:p>
              <a:pPr algn="ctr">
                <a:lnSpc>
                  <a:spcPts val="3857"/>
                </a:lnSpc>
              </a:pPr>
              <a:endParaRPr lang="en-US" sz="3271">
                <a:solidFill>
                  <a:srgbClr val="FBFBFC"/>
                </a:solidFill>
                <a:latin typeface="League Spartan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53050" y="3604680"/>
            <a:ext cx="4692995" cy="2473949"/>
            <a:chOff x="0" y="0"/>
            <a:chExt cx="1236015" cy="6515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6015" cy="651575"/>
            </a:xfrm>
            <a:custGeom>
              <a:avLst/>
              <a:gdLst/>
              <a:ahLst/>
              <a:cxnLst/>
              <a:rect l="l" t="t" r="r" b="b"/>
              <a:pathLst>
                <a:path w="1236015" h="651575">
                  <a:moveTo>
                    <a:pt x="0" y="0"/>
                  </a:moveTo>
                  <a:lnTo>
                    <a:pt x="1236015" y="0"/>
                  </a:lnTo>
                  <a:lnTo>
                    <a:pt x="1236015" y="651575"/>
                  </a:lnTo>
                  <a:lnTo>
                    <a:pt x="0" y="651575"/>
                  </a:ln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7"/>
                </a:lnSpc>
              </a:pPr>
              <a:r>
                <a:rPr lang="en-US" sz="3271">
                  <a:solidFill>
                    <a:srgbClr val="FBFBFC"/>
                  </a:solidFill>
                  <a:latin typeface="League Spartan"/>
                </a:rPr>
                <a:t>National &amp; State Conferences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119662" y="6784351"/>
            <a:ext cx="4692995" cy="2473949"/>
            <a:chOff x="0" y="0"/>
            <a:chExt cx="1236015" cy="6515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36015" cy="651575"/>
            </a:xfrm>
            <a:custGeom>
              <a:avLst/>
              <a:gdLst/>
              <a:ahLst/>
              <a:cxnLst/>
              <a:rect l="l" t="t" r="r" b="b"/>
              <a:pathLst>
                <a:path w="1236015" h="651575">
                  <a:moveTo>
                    <a:pt x="0" y="0"/>
                  </a:moveTo>
                  <a:lnTo>
                    <a:pt x="1236015" y="0"/>
                  </a:lnTo>
                  <a:lnTo>
                    <a:pt x="1236015" y="651575"/>
                  </a:lnTo>
                  <a:lnTo>
                    <a:pt x="0" y="651575"/>
                  </a:ln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7"/>
                </a:lnSpc>
              </a:pPr>
              <a:r>
                <a:rPr lang="en-US" sz="3271">
                  <a:solidFill>
                    <a:srgbClr val="FBFBFC"/>
                  </a:solidFill>
                  <a:latin typeface="League Spartan"/>
                </a:rPr>
                <a:t>Awards &amp; Recognition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75342" y="6784351"/>
            <a:ext cx="4692995" cy="2473949"/>
            <a:chOff x="0" y="0"/>
            <a:chExt cx="1236015" cy="6515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36015" cy="651575"/>
            </a:xfrm>
            <a:custGeom>
              <a:avLst/>
              <a:gdLst/>
              <a:ahLst/>
              <a:cxnLst/>
              <a:rect l="l" t="t" r="r" b="b"/>
              <a:pathLst>
                <a:path w="1236015" h="651575">
                  <a:moveTo>
                    <a:pt x="0" y="0"/>
                  </a:moveTo>
                  <a:lnTo>
                    <a:pt x="1236015" y="0"/>
                  </a:lnTo>
                  <a:lnTo>
                    <a:pt x="1236015" y="651575"/>
                  </a:lnTo>
                  <a:lnTo>
                    <a:pt x="0" y="651575"/>
                  </a:ln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7"/>
                </a:lnSpc>
              </a:pPr>
              <a:r>
                <a:rPr lang="en-US" sz="3271">
                  <a:solidFill>
                    <a:srgbClr val="FBFBFC"/>
                  </a:solidFill>
                  <a:latin typeface="League Spartan"/>
                </a:rPr>
                <a:t>Leadership Opportunities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8544" y="-225486"/>
            <a:ext cx="4705073" cy="4114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98875" y="3315358"/>
            <a:ext cx="4692995" cy="3375422"/>
            <a:chOff x="0" y="-76200"/>
            <a:chExt cx="1236015" cy="889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6015" cy="651575"/>
            </a:xfrm>
            <a:custGeom>
              <a:avLst/>
              <a:gdLst/>
              <a:ahLst/>
              <a:cxnLst/>
              <a:rect l="l" t="t" r="r" b="b"/>
              <a:pathLst>
                <a:path w="1236015" h="651575">
                  <a:moveTo>
                    <a:pt x="0" y="0"/>
                  </a:moveTo>
                  <a:lnTo>
                    <a:pt x="1236015" y="0"/>
                  </a:lnTo>
                  <a:lnTo>
                    <a:pt x="1236015" y="651575"/>
                  </a:lnTo>
                  <a:lnTo>
                    <a:pt x="0" y="651575"/>
                  </a:ln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123486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57"/>
                </a:lnSpc>
              </a:pPr>
              <a:r>
                <a:rPr lang="en-US" sz="2571" dirty="0">
                  <a:solidFill>
                    <a:srgbClr val="FBFBFC"/>
                  </a:solidFill>
                  <a:latin typeface="League Spartan Bold"/>
                </a:rPr>
                <a:t>TEAFCS</a:t>
              </a:r>
            </a:p>
            <a:p>
              <a:pPr algn="ctr">
                <a:lnSpc>
                  <a:spcPts val="3857"/>
                </a:lnSpc>
              </a:pPr>
              <a:r>
                <a:rPr lang="en-US" sz="2571" dirty="0">
                  <a:solidFill>
                    <a:srgbClr val="FBFBFC"/>
                  </a:solidFill>
                  <a:latin typeface="Montserrat"/>
                </a:rPr>
                <a:t>Tennessee Extension Association of Family &amp; Consumer Sciences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75901" y="739095"/>
            <a:ext cx="15004091" cy="1775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84"/>
              </a:lnSpc>
            </a:pPr>
            <a:r>
              <a:rPr lang="en-US" sz="6884">
                <a:solidFill>
                  <a:srgbClr val="6CC049"/>
                </a:solidFill>
                <a:latin typeface="Open Sauce SemiBold Bold"/>
              </a:rPr>
              <a:t>TENNESSEE EXTENSION PROFESSIONAL ASSOCIATIONS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90601" y="5742447"/>
            <a:ext cx="5029201" cy="3375422"/>
            <a:chOff x="-54854" y="-202785"/>
            <a:chExt cx="1324563" cy="889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36015" cy="651575"/>
            </a:xfrm>
            <a:custGeom>
              <a:avLst/>
              <a:gdLst/>
              <a:ahLst/>
              <a:cxnLst/>
              <a:rect l="l" t="t" r="r" b="b"/>
              <a:pathLst>
                <a:path w="1236015" h="651575">
                  <a:moveTo>
                    <a:pt x="0" y="0"/>
                  </a:moveTo>
                  <a:lnTo>
                    <a:pt x="1236015" y="0"/>
                  </a:lnTo>
                  <a:lnTo>
                    <a:pt x="1236015" y="651575"/>
                  </a:lnTo>
                  <a:lnTo>
                    <a:pt x="0" y="651575"/>
                  </a:ln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-54854" y="-202785"/>
              <a:ext cx="1324563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57"/>
                </a:lnSpc>
              </a:pPr>
              <a:endParaRPr dirty="0"/>
            </a:p>
            <a:p>
              <a:pPr algn="ctr">
                <a:lnSpc>
                  <a:spcPts val="3857"/>
                </a:lnSpc>
              </a:pPr>
              <a:r>
                <a:rPr lang="en-US" sz="2571" dirty="0">
                  <a:solidFill>
                    <a:srgbClr val="FBFBFC"/>
                  </a:solidFill>
                  <a:latin typeface="League Spartan"/>
                </a:rPr>
                <a:t>TEAAP</a:t>
              </a:r>
            </a:p>
            <a:p>
              <a:pPr algn="ctr">
                <a:lnSpc>
                  <a:spcPts val="3707"/>
                </a:lnSpc>
              </a:pPr>
              <a:r>
                <a:rPr lang="en-US" sz="2471" dirty="0">
                  <a:solidFill>
                    <a:srgbClr val="FBFBFC"/>
                  </a:solidFill>
                  <a:latin typeface="Montserrat"/>
                </a:rPr>
                <a:t>Tennessee Extension Association of Administrative Professionals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478036" y="3315358"/>
            <a:ext cx="4692995" cy="3375422"/>
            <a:chOff x="0" y="-76200"/>
            <a:chExt cx="1236015" cy="889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6015" cy="651575"/>
            </a:xfrm>
            <a:custGeom>
              <a:avLst/>
              <a:gdLst/>
              <a:ahLst/>
              <a:cxnLst/>
              <a:rect l="l" t="t" r="r" b="b"/>
              <a:pathLst>
                <a:path w="1236015" h="651575">
                  <a:moveTo>
                    <a:pt x="0" y="0"/>
                  </a:moveTo>
                  <a:lnTo>
                    <a:pt x="1236015" y="0"/>
                  </a:lnTo>
                  <a:lnTo>
                    <a:pt x="1236015" y="651575"/>
                  </a:lnTo>
                  <a:lnTo>
                    <a:pt x="0" y="651575"/>
                  </a:ln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23486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57"/>
                </a:lnSpc>
              </a:pPr>
              <a:r>
                <a:rPr lang="en-US" sz="2571" dirty="0">
                  <a:solidFill>
                    <a:srgbClr val="FBFBFC"/>
                  </a:solidFill>
                  <a:latin typeface="League Spartan"/>
                </a:rPr>
                <a:t>TAAA&amp;S</a:t>
              </a:r>
            </a:p>
            <a:p>
              <a:pPr algn="ctr">
                <a:lnSpc>
                  <a:spcPts val="3857"/>
                </a:lnSpc>
              </a:pPr>
              <a:r>
                <a:rPr lang="en-US" sz="2571" dirty="0">
                  <a:solidFill>
                    <a:srgbClr val="FBFBFC"/>
                  </a:solidFill>
                  <a:latin typeface="Montserrat"/>
                </a:rPr>
                <a:t>Tennessee Association of Agriculture Agents &amp; Specialists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61582" y="3315358"/>
            <a:ext cx="4692995" cy="3375422"/>
            <a:chOff x="0" y="-76200"/>
            <a:chExt cx="1236015" cy="889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36015" cy="651575"/>
            </a:xfrm>
            <a:custGeom>
              <a:avLst/>
              <a:gdLst/>
              <a:ahLst/>
              <a:cxnLst/>
              <a:rect l="l" t="t" r="r" b="b"/>
              <a:pathLst>
                <a:path w="1236015" h="651575">
                  <a:moveTo>
                    <a:pt x="0" y="0"/>
                  </a:moveTo>
                  <a:lnTo>
                    <a:pt x="1236015" y="0"/>
                  </a:lnTo>
                  <a:lnTo>
                    <a:pt x="1236015" y="651575"/>
                  </a:lnTo>
                  <a:lnTo>
                    <a:pt x="0" y="651575"/>
                  </a:ln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123486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57"/>
                </a:lnSpc>
              </a:pPr>
              <a:r>
                <a:rPr lang="en-US" sz="2571" dirty="0">
                  <a:solidFill>
                    <a:srgbClr val="FBFBFC"/>
                  </a:solidFill>
                  <a:latin typeface="League Spartan"/>
                </a:rPr>
                <a:t>TAE4-HW</a:t>
              </a:r>
            </a:p>
            <a:p>
              <a:pPr algn="ctr">
                <a:lnSpc>
                  <a:spcPts val="3857"/>
                </a:lnSpc>
              </a:pPr>
              <a:r>
                <a:rPr lang="en-US" sz="2571" dirty="0">
                  <a:solidFill>
                    <a:srgbClr val="FBFBFC"/>
                  </a:solidFill>
                  <a:latin typeface="Montserrat"/>
                </a:rPr>
                <a:t>Tennessee Association of</a:t>
              </a:r>
            </a:p>
            <a:p>
              <a:pPr algn="ctr">
                <a:lnSpc>
                  <a:spcPts val="3857"/>
                </a:lnSpc>
              </a:pPr>
              <a:r>
                <a:rPr lang="en-US" sz="2571" dirty="0">
                  <a:solidFill>
                    <a:srgbClr val="FBFBFC"/>
                  </a:solidFill>
                  <a:latin typeface="Montserrat"/>
                </a:rPr>
                <a:t> 4-H Workers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761582" y="6223074"/>
            <a:ext cx="4692995" cy="3375422"/>
            <a:chOff x="0" y="-76200"/>
            <a:chExt cx="1236015" cy="889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36015" cy="651575"/>
            </a:xfrm>
            <a:custGeom>
              <a:avLst/>
              <a:gdLst/>
              <a:ahLst/>
              <a:cxnLst/>
              <a:rect l="l" t="t" r="r" b="b"/>
              <a:pathLst>
                <a:path w="1236015" h="651575">
                  <a:moveTo>
                    <a:pt x="0" y="0"/>
                  </a:moveTo>
                  <a:lnTo>
                    <a:pt x="1236015" y="0"/>
                  </a:lnTo>
                  <a:lnTo>
                    <a:pt x="1236015" y="651575"/>
                  </a:lnTo>
                  <a:lnTo>
                    <a:pt x="0" y="651575"/>
                  </a:ln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123486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57"/>
                </a:lnSpc>
              </a:pPr>
              <a:r>
                <a:rPr lang="en-US" sz="2571" dirty="0">
                  <a:solidFill>
                    <a:srgbClr val="FBFBFC"/>
                  </a:solidFill>
                  <a:latin typeface="League Spartan"/>
                </a:rPr>
                <a:t>BEP</a:t>
              </a:r>
            </a:p>
            <a:p>
              <a:pPr algn="ctr">
                <a:lnSpc>
                  <a:spcPts val="3857"/>
                </a:lnSpc>
              </a:pPr>
              <a:r>
                <a:rPr lang="en-US" sz="2571" dirty="0">
                  <a:solidFill>
                    <a:srgbClr val="FBFBFC"/>
                  </a:solidFill>
                  <a:latin typeface="Montserrat"/>
                </a:rPr>
                <a:t>Black Extension Professionals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478036" y="6223074"/>
            <a:ext cx="4692995" cy="3375422"/>
            <a:chOff x="0" y="-76200"/>
            <a:chExt cx="1236015" cy="889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36015" cy="651575"/>
            </a:xfrm>
            <a:custGeom>
              <a:avLst/>
              <a:gdLst/>
              <a:ahLst/>
              <a:cxnLst/>
              <a:rect l="l" t="t" r="r" b="b"/>
              <a:pathLst>
                <a:path w="1236015" h="651575">
                  <a:moveTo>
                    <a:pt x="0" y="0"/>
                  </a:moveTo>
                  <a:lnTo>
                    <a:pt x="1236015" y="0"/>
                  </a:lnTo>
                  <a:lnTo>
                    <a:pt x="1236015" y="651575"/>
                  </a:lnTo>
                  <a:lnTo>
                    <a:pt x="0" y="651575"/>
                  </a:ln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123486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57"/>
                </a:lnSpc>
              </a:pPr>
              <a:r>
                <a:rPr lang="en-US" sz="2571" dirty="0">
                  <a:solidFill>
                    <a:srgbClr val="FBFBFC"/>
                  </a:solidFill>
                  <a:latin typeface="League Spartan"/>
                </a:rPr>
                <a:t>ESP</a:t>
              </a:r>
            </a:p>
            <a:p>
              <a:pPr algn="ctr">
                <a:lnSpc>
                  <a:spcPts val="3857"/>
                </a:lnSpc>
              </a:pPr>
              <a:r>
                <a:rPr lang="en-US" sz="2571" dirty="0">
                  <a:solidFill>
                    <a:srgbClr val="FBFBFC"/>
                  </a:solidFill>
                  <a:latin typeface="Montserrat"/>
                </a:rPr>
                <a:t>Epsilon Sigma Phi</a:t>
              </a:r>
            </a:p>
            <a:p>
              <a:pPr algn="ctr">
                <a:lnSpc>
                  <a:spcPts val="3857"/>
                </a:lnSpc>
              </a:pPr>
              <a:r>
                <a:rPr lang="en-US" sz="2571" dirty="0">
                  <a:solidFill>
                    <a:srgbClr val="FBFBFC"/>
                  </a:solidFill>
                  <a:latin typeface="Montserrat"/>
                </a:rPr>
                <a:t>Omega Chapter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5476" y="3989333"/>
            <a:ext cx="7018819" cy="175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GETTING INVOLVED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76928" y="1316386"/>
            <a:ext cx="9914284" cy="7354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Join a Professional Association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Join Statewide Committees and Workgroups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Join National Committees and Groups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89531" y="4005742"/>
            <a:ext cx="3836904" cy="38369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381144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Networking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48489" y="4381144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Sharing Your Work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81377" y="4381144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Getting Involved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64933" y="4381144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Awards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4555" y="2056286"/>
            <a:ext cx="17297238" cy="96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9"/>
              </a:lnSpc>
            </a:pPr>
            <a:r>
              <a:rPr lang="en-US" sz="7299">
                <a:solidFill>
                  <a:srgbClr val="6CC049"/>
                </a:solidFill>
                <a:latin typeface="Open Sauce SemiBold Bold"/>
              </a:rPr>
              <a:t>YOUR EXTENSION CAREER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555" y="1104900"/>
            <a:ext cx="14467477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Building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1742" y="4563743"/>
            <a:ext cx="7018819" cy="89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AWARDS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26353" y="3408415"/>
            <a:ext cx="10389691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Finding and Applying for Awards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1742" y="4563743"/>
            <a:ext cx="7018819" cy="89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AWARDS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33015" y="2435860"/>
            <a:ext cx="8137743" cy="623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Examples</a:t>
            </a:r>
          </a:p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Canva Sans"/>
              </a:rPr>
              <a:t>Professional Development</a:t>
            </a:r>
          </a:p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Canva Sans"/>
              </a:rPr>
              <a:t>New Worker</a:t>
            </a:r>
          </a:p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Canva Sans"/>
              </a:rPr>
              <a:t>Leadership</a:t>
            </a:r>
          </a:p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Canva Sans"/>
              </a:rPr>
              <a:t>Achievement/Accomplishment</a:t>
            </a:r>
          </a:p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Canva Sans"/>
              </a:rPr>
              <a:t>Program Area</a:t>
            </a:r>
          </a:p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Canva Sans"/>
              </a:rPr>
              <a:t>Faculty</a:t>
            </a:r>
          </a:p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Canva Sans"/>
              </a:rPr>
              <a:t>Non-Exempt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473087" y="4005742"/>
            <a:ext cx="3836904" cy="38369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381144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Networking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48489" y="4381144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Sharing Your Work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81377" y="4381144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Getting Involved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64933" y="4381144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Awards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4555" y="2056286"/>
            <a:ext cx="17297238" cy="96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9"/>
              </a:lnSpc>
            </a:pPr>
            <a:r>
              <a:rPr lang="en-US" sz="7299">
                <a:solidFill>
                  <a:srgbClr val="6CC049"/>
                </a:solidFill>
                <a:latin typeface="Open Sauce SemiBold Bold"/>
              </a:rPr>
              <a:t>YOUR EXTENSION CAREER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555" y="1104900"/>
            <a:ext cx="14467477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Building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31472" y="5546134"/>
            <a:ext cx="9723364" cy="454562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01742" y="3792657"/>
            <a:ext cx="7018819" cy="175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SHARING</a:t>
            </a:r>
          </a:p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YOUR WORK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98309" y="537527"/>
            <a:ext cx="10389691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Present Your Work at Regional, State, and National Meetings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Extension Publications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51831" t="38259" r="4437" b="106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994684" y="2916728"/>
            <a:ext cx="12473917" cy="2075392"/>
            <a:chOff x="0" y="-95250"/>
            <a:chExt cx="3285312" cy="5466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39745" cy="350775"/>
            </a:xfrm>
            <a:custGeom>
              <a:avLst/>
              <a:gdLst/>
              <a:ahLst/>
              <a:cxnLst/>
              <a:rect l="l" t="t" r="r" b="b"/>
              <a:pathLst>
                <a:path w="3239745" h="350775">
                  <a:moveTo>
                    <a:pt x="0" y="0"/>
                  </a:moveTo>
                  <a:lnTo>
                    <a:pt x="3239745" y="0"/>
                  </a:lnTo>
                  <a:lnTo>
                    <a:pt x="3239745" y="350775"/>
                  </a:lnTo>
                  <a:lnTo>
                    <a:pt x="0" y="350775"/>
                  </a:lnTo>
                  <a:close/>
                </a:path>
              </a:pathLst>
            </a:custGeom>
            <a:solidFill>
              <a:srgbClr val="6CC04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3285312" cy="546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 dirty="0">
                  <a:solidFill>
                    <a:srgbClr val="FFFFFF"/>
                  </a:solidFill>
                  <a:latin typeface="League Spartan"/>
                </a:rPr>
                <a:t>Build Your Professional Reputation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96227" y="1190625"/>
            <a:ext cx="15450749" cy="117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4"/>
              </a:lnSpc>
            </a:pPr>
            <a:r>
              <a:rPr lang="en-US" sz="8784">
                <a:solidFill>
                  <a:srgbClr val="6CC049"/>
                </a:solidFill>
                <a:latin typeface="Open Sauce SemiBold Bold"/>
              </a:rPr>
              <a:t>CAREER DEVELOPMENT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993547" y="4572409"/>
            <a:ext cx="13160851" cy="2253045"/>
            <a:chOff x="0" y="-95250"/>
            <a:chExt cx="3466233" cy="5933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39745" cy="350775"/>
            </a:xfrm>
            <a:custGeom>
              <a:avLst/>
              <a:gdLst/>
              <a:ahLst/>
              <a:cxnLst/>
              <a:rect l="l" t="t" r="r" b="b"/>
              <a:pathLst>
                <a:path w="3239745" h="350775">
                  <a:moveTo>
                    <a:pt x="0" y="0"/>
                  </a:moveTo>
                  <a:lnTo>
                    <a:pt x="3239745" y="0"/>
                  </a:lnTo>
                  <a:lnTo>
                    <a:pt x="3239745" y="350775"/>
                  </a:lnTo>
                  <a:lnTo>
                    <a:pt x="0" y="350775"/>
                  </a:lnTo>
                  <a:close/>
                </a:path>
              </a:pathLst>
            </a:custGeom>
            <a:solidFill>
              <a:srgbClr val="6CC04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3466233" cy="593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 dirty="0">
                  <a:solidFill>
                    <a:srgbClr val="FFFFFF"/>
                  </a:solidFill>
                  <a:latin typeface="League Spartan"/>
                </a:rPr>
                <a:t>Develop Your Skills and Expertise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93547" y="7709476"/>
            <a:ext cx="12300905" cy="2036824"/>
            <a:chOff x="0" y="-95250"/>
            <a:chExt cx="3239745" cy="5364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39745" cy="350775"/>
            </a:xfrm>
            <a:custGeom>
              <a:avLst/>
              <a:gdLst/>
              <a:ahLst/>
              <a:cxnLst/>
              <a:rect l="l" t="t" r="r" b="b"/>
              <a:pathLst>
                <a:path w="3239745" h="350775">
                  <a:moveTo>
                    <a:pt x="0" y="0"/>
                  </a:moveTo>
                  <a:lnTo>
                    <a:pt x="3239745" y="0"/>
                  </a:lnTo>
                  <a:lnTo>
                    <a:pt x="3239745" y="350775"/>
                  </a:lnTo>
                  <a:lnTo>
                    <a:pt x="0" y="350775"/>
                  </a:lnTo>
                  <a:close/>
                </a:path>
              </a:pathLst>
            </a:custGeom>
            <a:solidFill>
              <a:srgbClr val="6CC04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3205335" cy="536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 dirty="0">
                  <a:solidFill>
                    <a:srgbClr val="FFFFFF"/>
                  </a:solidFill>
                  <a:latin typeface="League Spartan"/>
                </a:rPr>
                <a:t>Seek Out Challenges and Opportunities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93547" y="6101402"/>
            <a:ext cx="12300905" cy="2194987"/>
            <a:chOff x="0" y="-95250"/>
            <a:chExt cx="3239745" cy="5781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39745" cy="350775"/>
            </a:xfrm>
            <a:custGeom>
              <a:avLst/>
              <a:gdLst/>
              <a:ahLst/>
              <a:cxnLst/>
              <a:rect l="l" t="t" r="r" b="b"/>
              <a:pathLst>
                <a:path w="3239745" h="350775">
                  <a:moveTo>
                    <a:pt x="0" y="0"/>
                  </a:moveTo>
                  <a:lnTo>
                    <a:pt x="3239745" y="0"/>
                  </a:lnTo>
                  <a:lnTo>
                    <a:pt x="3239745" y="350775"/>
                  </a:lnTo>
                  <a:lnTo>
                    <a:pt x="0" y="350775"/>
                  </a:lnTo>
                  <a:close/>
                </a:path>
              </a:pathLst>
            </a:custGeom>
            <a:solidFill>
              <a:srgbClr val="6CC04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3239446" cy="578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 dirty="0">
                  <a:solidFill>
                    <a:srgbClr val="FFFFFF"/>
                  </a:solidFill>
                  <a:latin typeface="League Spartan"/>
                </a:rPr>
                <a:t>Build Your Network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1742" y="3792657"/>
            <a:ext cx="7018819" cy="175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SHARING</a:t>
            </a:r>
          </a:p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YOUR WORK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89344" y="741551"/>
            <a:ext cx="9510315" cy="996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4"/>
              </a:lnSpc>
            </a:pPr>
            <a:r>
              <a:rPr lang="en-US" sz="4160">
                <a:solidFill>
                  <a:srgbClr val="000000"/>
                </a:solidFill>
                <a:latin typeface="Canva Sans Bold"/>
              </a:rPr>
              <a:t>Publishing in the </a:t>
            </a:r>
          </a:p>
          <a:p>
            <a:pPr algn="ctr">
              <a:lnSpc>
                <a:spcPts val="5824"/>
              </a:lnSpc>
            </a:pPr>
            <a:r>
              <a:rPr lang="en-US" sz="4160">
                <a:solidFill>
                  <a:srgbClr val="000000"/>
                </a:solidFill>
                <a:latin typeface="Canva Sans Bold"/>
              </a:rPr>
              <a:t>Journal of Extension</a:t>
            </a:r>
          </a:p>
          <a:p>
            <a:pPr algn="ctr">
              <a:lnSpc>
                <a:spcPts val="5824"/>
              </a:lnSpc>
            </a:pPr>
            <a:r>
              <a:rPr lang="en-US" sz="4160">
                <a:solidFill>
                  <a:srgbClr val="000000"/>
                </a:solidFill>
                <a:latin typeface="Canva Sans Bold"/>
              </a:rPr>
              <a:t>joe.org</a:t>
            </a:r>
          </a:p>
          <a:p>
            <a:pPr>
              <a:lnSpc>
                <a:spcPts val="3624"/>
              </a:lnSpc>
            </a:pPr>
            <a:endParaRPr lang="en-US" sz="4160">
              <a:solidFill>
                <a:srgbClr val="000000"/>
              </a:solidFill>
              <a:latin typeface="Canva Sans Bold"/>
            </a:endParaRPr>
          </a:p>
          <a:p>
            <a:pPr marL="558913" lvl="1" indent="-279457">
              <a:lnSpc>
                <a:spcPts val="3624"/>
              </a:lnSpc>
              <a:buFont typeface="Arial"/>
              <a:buChar char="•"/>
            </a:pPr>
            <a:r>
              <a:rPr lang="en-US" sz="2588">
                <a:solidFill>
                  <a:srgbClr val="000000"/>
                </a:solidFill>
                <a:latin typeface="Canva Sans"/>
              </a:rPr>
              <a:t>JOE is the flagship refereed journal of Extension professionals.</a:t>
            </a:r>
          </a:p>
          <a:p>
            <a:pPr marL="558913" lvl="1" indent="-279457">
              <a:lnSpc>
                <a:spcPts val="3624"/>
              </a:lnSpc>
              <a:buFont typeface="Arial"/>
              <a:buChar char="•"/>
            </a:pPr>
            <a:r>
              <a:rPr lang="en-US" sz="2588">
                <a:solidFill>
                  <a:srgbClr val="000000"/>
                </a:solidFill>
                <a:latin typeface="Canva Sans"/>
              </a:rPr>
              <a:t>Publish original and applied research findings and  share successful educational applications, scholarly opinions, educational resources, and challenges on issues of critical importance to Extension educators.</a:t>
            </a:r>
          </a:p>
          <a:p>
            <a:pPr marL="558913" lvl="1" indent="-279457">
              <a:lnSpc>
                <a:spcPts val="3624"/>
              </a:lnSpc>
              <a:buFont typeface="Arial"/>
              <a:buChar char="•"/>
            </a:pPr>
            <a:r>
              <a:rPr lang="en-US" sz="2588">
                <a:solidFill>
                  <a:srgbClr val="000000"/>
                </a:solidFill>
                <a:latin typeface="Canva Sans"/>
              </a:rPr>
              <a:t>Yes, you can publish! The Journal of Extension is committed to developing new authors!</a:t>
            </a:r>
          </a:p>
          <a:p>
            <a:pPr marL="558913" lvl="1" indent="-279457">
              <a:lnSpc>
                <a:spcPts val="3624"/>
              </a:lnSpc>
              <a:buFont typeface="Arial"/>
              <a:buChar char="•"/>
            </a:pPr>
            <a:r>
              <a:rPr lang="en-US" sz="2588">
                <a:solidFill>
                  <a:srgbClr val="000000"/>
                </a:solidFill>
                <a:latin typeface="Canva Sans"/>
              </a:rPr>
              <a:t>Article categories </a:t>
            </a:r>
          </a:p>
          <a:p>
            <a:pPr marL="1117827" lvl="2" indent="-372609">
              <a:lnSpc>
                <a:spcPts val="3624"/>
              </a:lnSpc>
              <a:buFont typeface="Arial"/>
              <a:buChar char="⚬"/>
            </a:pPr>
            <a:r>
              <a:rPr lang="en-US" sz="2588">
                <a:solidFill>
                  <a:srgbClr val="000000"/>
                </a:solidFill>
                <a:latin typeface="Canva Sans"/>
              </a:rPr>
              <a:t>Research in Brief</a:t>
            </a:r>
          </a:p>
          <a:p>
            <a:pPr marL="1117827" lvl="2" indent="-372609">
              <a:lnSpc>
                <a:spcPts val="3624"/>
              </a:lnSpc>
              <a:buFont typeface="Arial"/>
              <a:buChar char="⚬"/>
            </a:pPr>
            <a:r>
              <a:rPr lang="en-US" sz="2588">
                <a:solidFill>
                  <a:srgbClr val="000000"/>
                </a:solidFill>
                <a:latin typeface="Canva Sans"/>
              </a:rPr>
              <a:t>Tools of the Trade</a:t>
            </a:r>
          </a:p>
          <a:p>
            <a:pPr marL="1117827" lvl="2" indent="-372609">
              <a:lnSpc>
                <a:spcPts val="3624"/>
              </a:lnSpc>
              <a:buFont typeface="Arial"/>
              <a:buChar char="⚬"/>
            </a:pPr>
            <a:r>
              <a:rPr lang="en-US" sz="2588">
                <a:solidFill>
                  <a:srgbClr val="000000"/>
                </a:solidFill>
                <a:latin typeface="Canva Sans"/>
              </a:rPr>
              <a:t>Feature Articles</a:t>
            </a:r>
          </a:p>
          <a:p>
            <a:pPr marL="1117827" lvl="2" indent="-372609">
              <a:lnSpc>
                <a:spcPts val="3624"/>
              </a:lnSpc>
              <a:buFont typeface="Arial"/>
              <a:buChar char="⚬"/>
            </a:pPr>
            <a:r>
              <a:rPr lang="en-US" sz="2588">
                <a:solidFill>
                  <a:srgbClr val="000000"/>
                </a:solidFill>
                <a:latin typeface="Canva Sans"/>
              </a:rPr>
              <a:t>Ideas at Work</a:t>
            </a:r>
          </a:p>
          <a:p>
            <a:pPr>
              <a:lnSpc>
                <a:spcPts val="3624"/>
              </a:lnSpc>
            </a:pPr>
            <a:endParaRPr lang="en-US" sz="2588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3624"/>
              </a:lnSpc>
            </a:pPr>
            <a:endParaRPr lang="en-US" sz="2588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3624"/>
              </a:lnSpc>
            </a:pPr>
            <a:endParaRPr lang="en-US" sz="2588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51831" t="38259" r="4437" b="106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55721" y="4124690"/>
            <a:ext cx="15461321" cy="267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6"/>
              </a:lnSpc>
            </a:pPr>
            <a:r>
              <a:rPr lang="en-US" sz="6936">
                <a:solidFill>
                  <a:srgbClr val="FBFBFC"/>
                </a:solidFill>
                <a:latin typeface="Open Sauce SemiBold Bold"/>
              </a:rPr>
              <a:t>LOOKING AHEAD:</a:t>
            </a:r>
          </a:p>
          <a:p>
            <a:pPr algn="ctr">
              <a:lnSpc>
                <a:spcPts val="6936"/>
              </a:lnSpc>
            </a:pPr>
            <a:r>
              <a:rPr lang="en-US" sz="6936">
                <a:solidFill>
                  <a:srgbClr val="6CC049"/>
                </a:solidFill>
                <a:latin typeface="Open Sauce SemiBold Bold"/>
              </a:rPr>
              <a:t>BECOMING A LEADER </a:t>
            </a:r>
          </a:p>
          <a:p>
            <a:pPr algn="ctr">
              <a:lnSpc>
                <a:spcPts val="6936"/>
              </a:lnSpc>
            </a:pPr>
            <a:r>
              <a:rPr lang="en-US" sz="6936">
                <a:solidFill>
                  <a:srgbClr val="6CC049"/>
                </a:solidFill>
                <a:latin typeface="Open Sauce SemiBold Bold"/>
              </a:rPr>
              <a:t>IN TENNESSEE EXTENSION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53298" y="4005742"/>
            <a:ext cx="3836904" cy="38369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381144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Become a Mentor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64933" y="4381144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07"/>
                </a:lnSpc>
              </a:pPr>
              <a:r>
                <a:rPr lang="en-US" sz="2871">
                  <a:solidFill>
                    <a:srgbClr val="FFFFFF"/>
                  </a:solidFill>
                  <a:latin typeface="League Spartan"/>
                </a:rPr>
                <a:t>Committee/ Workgroup Leadership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81377" y="4381144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Association Leadership Positions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848489" y="4381144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Tennessee Extension Leadership Academy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4555" y="2056286"/>
            <a:ext cx="17297238" cy="96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9"/>
              </a:lnSpc>
            </a:pPr>
            <a:r>
              <a:rPr lang="en-US" sz="7299">
                <a:solidFill>
                  <a:srgbClr val="6CC049"/>
                </a:solidFill>
                <a:latin typeface="Open Sauce SemiBold Bold"/>
              </a:rPr>
              <a:t>TENNESSEE EXTENSION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555" y="1104900"/>
            <a:ext cx="14467477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Becoming a Leader in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5476" y="3989333"/>
            <a:ext cx="7018819" cy="175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BECOME A MENTOR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15087" y="2297545"/>
            <a:ext cx="10672913" cy="55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Become a Mentor to a New Employee - 3 years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Mentoring Interns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Unofficial Mentoring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05975" y="4005742"/>
            <a:ext cx="3836904" cy="38369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381144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Become a Mentor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64933" y="4381144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07"/>
                </a:lnSpc>
              </a:pPr>
              <a:r>
                <a:rPr lang="en-US" sz="2871">
                  <a:solidFill>
                    <a:srgbClr val="FFFFFF"/>
                  </a:solidFill>
                  <a:latin typeface="League Spartan"/>
                </a:rPr>
                <a:t>Committee/ Workgroup Leadership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81377" y="4381144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Association Leadership Positions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848489" y="4381144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Tennessee Extension Leadership Academy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4555" y="2056286"/>
            <a:ext cx="17297238" cy="96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9"/>
              </a:lnSpc>
            </a:pPr>
            <a:r>
              <a:rPr lang="en-US" sz="7299">
                <a:solidFill>
                  <a:srgbClr val="6CC049"/>
                </a:solidFill>
                <a:latin typeface="Open Sauce SemiBold Bold"/>
              </a:rPr>
              <a:t>TENNESSEE EXTENSION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555" y="1104900"/>
            <a:ext cx="14467477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Becoming a Leader in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30086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5476" y="3989333"/>
            <a:ext cx="7018819" cy="261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ASSOCIATION LEADERSHIP POSITIONS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89344" y="722501"/>
            <a:ext cx="9861481" cy="461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6"/>
              </a:lnSpc>
            </a:pPr>
            <a:r>
              <a:rPr lang="en-US" sz="5176">
                <a:solidFill>
                  <a:srgbClr val="000000"/>
                </a:solidFill>
                <a:latin typeface="Canva Sans Bold"/>
              </a:rPr>
              <a:t>Association Leadership</a:t>
            </a:r>
          </a:p>
          <a:p>
            <a:pPr>
              <a:lnSpc>
                <a:spcPts val="4879"/>
              </a:lnSpc>
            </a:pPr>
            <a:endParaRPr lang="en-US" sz="5176">
              <a:solidFill>
                <a:srgbClr val="000000"/>
              </a:solidFill>
              <a:latin typeface="Canva Sans Bold"/>
            </a:endParaRPr>
          </a:p>
          <a:p>
            <a:pPr marL="752440" lvl="1" indent="-376220">
              <a:lnSpc>
                <a:spcPts val="4879"/>
              </a:lnSpc>
              <a:buFont typeface="Arial"/>
              <a:buChar char="•"/>
            </a:pPr>
            <a:r>
              <a:rPr lang="en-US" sz="3485">
                <a:solidFill>
                  <a:srgbClr val="000000"/>
                </a:solidFill>
                <a:latin typeface="Canva Sans"/>
              </a:rPr>
              <a:t>Officer Positions</a:t>
            </a:r>
          </a:p>
          <a:p>
            <a:pPr marL="752440" lvl="1" indent="-376220">
              <a:lnSpc>
                <a:spcPts val="4879"/>
              </a:lnSpc>
              <a:buFont typeface="Arial"/>
              <a:buChar char="•"/>
            </a:pPr>
            <a:r>
              <a:rPr lang="en-US" sz="3485">
                <a:solidFill>
                  <a:srgbClr val="000000"/>
                </a:solidFill>
                <a:latin typeface="Canva Sans"/>
              </a:rPr>
              <a:t>Sub committees</a:t>
            </a:r>
          </a:p>
          <a:p>
            <a:pPr>
              <a:lnSpc>
                <a:spcPts val="4879"/>
              </a:lnSpc>
            </a:pPr>
            <a:endParaRPr lang="en-US" sz="3485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4879"/>
              </a:lnSpc>
            </a:pPr>
            <a:endParaRPr lang="en-US" sz="3485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4879"/>
              </a:lnSpc>
            </a:pPr>
            <a:endParaRPr lang="en-US" sz="3485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89531" y="4005742"/>
            <a:ext cx="3836904" cy="38369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381144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Become a Mentor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64933" y="4381144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07"/>
                </a:lnSpc>
              </a:pPr>
              <a:r>
                <a:rPr lang="en-US" sz="2871">
                  <a:solidFill>
                    <a:srgbClr val="FFFFFF"/>
                  </a:solidFill>
                  <a:latin typeface="League Spartan"/>
                </a:rPr>
                <a:t>Committee/ Workgroup Leadership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81377" y="4381144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Association Leadership Positions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848489" y="4381144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Tennessee Extension Leadership Academy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4555" y="2056286"/>
            <a:ext cx="17297238" cy="96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9"/>
              </a:lnSpc>
            </a:pPr>
            <a:r>
              <a:rPr lang="en-US" sz="7299">
                <a:solidFill>
                  <a:srgbClr val="6CC049"/>
                </a:solidFill>
                <a:latin typeface="Open Sauce SemiBold Bold"/>
              </a:rPr>
              <a:t>TENNESSEE EXTENSION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555" y="1104900"/>
            <a:ext cx="14467477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Becoming a Leader in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5476" y="3989333"/>
            <a:ext cx="7018819" cy="3467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COMMITTEE AND WORKGROUP LEADERSHIP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98309" y="518477"/>
            <a:ext cx="10389691" cy="535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Canva Sans Bold"/>
              </a:rPr>
              <a:t>Committee and Workgroup Leadership</a:t>
            </a:r>
          </a:p>
          <a:p>
            <a:pPr algn="ctr">
              <a:lnSpc>
                <a:spcPts val="4479"/>
              </a:lnSpc>
            </a:pPr>
            <a:endParaRPr lang="en-US" sz="5599">
              <a:solidFill>
                <a:srgbClr val="000000"/>
              </a:solidFill>
              <a:latin typeface="Canva Sans Bold"/>
            </a:endParaRP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nva Sans"/>
              </a:rPr>
              <a:t>ANR leadership team Focus Areas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Canva Sans"/>
            </a:endParaRP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nva Sans"/>
              </a:rPr>
              <a:t>FCS Committees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Canva Sans"/>
            </a:endParaRP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nva Sans"/>
              </a:rPr>
              <a:t>4-H Committees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473087" y="4005742"/>
            <a:ext cx="3836904" cy="38369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381144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Become a Mentor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64933" y="4381144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07"/>
                </a:lnSpc>
              </a:pPr>
              <a:r>
                <a:rPr lang="en-US" sz="2871">
                  <a:solidFill>
                    <a:srgbClr val="FFFFFF"/>
                  </a:solidFill>
                  <a:latin typeface="League Spartan"/>
                </a:rPr>
                <a:t>Committee/ Workgroup Leadership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81377" y="4381144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Association Leadership Positions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848489" y="4381144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57"/>
                </a:lnSpc>
              </a:pPr>
              <a:r>
                <a:rPr lang="en-US" sz="2971">
                  <a:solidFill>
                    <a:srgbClr val="FFFFFF"/>
                  </a:solidFill>
                  <a:latin typeface="League Spartan"/>
                </a:rPr>
                <a:t>Tennessee Extension Leadership Academy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4555" y="2056286"/>
            <a:ext cx="17297238" cy="96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9"/>
              </a:lnSpc>
            </a:pPr>
            <a:r>
              <a:rPr lang="en-US" sz="7299">
                <a:solidFill>
                  <a:srgbClr val="6CC049"/>
                </a:solidFill>
                <a:latin typeface="Open Sauce SemiBold Bold"/>
              </a:rPr>
              <a:t>TENNESSEE EXTENSION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555" y="1104900"/>
            <a:ext cx="14467477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Becoming a Leader in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561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5476" y="3989333"/>
            <a:ext cx="7018819" cy="3467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TENNESSEE EXTENSION LEADERSHIP ACADEMY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89344" y="722501"/>
            <a:ext cx="9166138" cy="746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4"/>
              </a:lnSpc>
            </a:pPr>
            <a:r>
              <a:rPr lang="en-US" sz="4960">
                <a:solidFill>
                  <a:srgbClr val="000000"/>
                </a:solidFill>
                <a:latin typeface="Canva Sans Bold"/>
              </a:rPr>
              <a:t>TELA</a:t>
            </a:r>
          </a:p>
          <a:p>
            <a:pPr>
              <a:lnSpc>
                <a:spcPts val="4744"/>
              </a:lnSpc>
            </a:pPr>
            <a:endParaRPr lang="en-US" sz="4960">
              <a:solidFill>
                <a:srgbClr val="000000"/>
              </a:solidFill>
              <a:latin typeface="Canva Sans Bold"/>
            </a:endParaRPr>
          </a:p>
          <a:p>
            <a:pPr marL="731629" lvl="1" indent="-365814">
              <a:lnSpc>
                <a:spcPts val="4744"/>
              </a:lnSpc>
              <a:buFont typeface="Arial"/>
              <a:buChar char="•"/>
            </a:pPr>
            <a:r>
              <a:rPr lang="en-US" sz="3388">
                <a:solidFill>
                  <a:srgbClr val="000000"/>
                </a:solidFill>
                <a:latin typeface="Canva Sans"/>
              </a:rPr>
              <a:t>Open to all employees with at least 3 years of experience.</a:t>
            </a:r>
          </a:p>
          <a:p>
            <a:pPr marL="731629" lvl="1" indent="-365814">
              <a:lnSpc>
                <a:spcPts val="4744"/>
              </a:lnSpc>
              <a:buFont typeface="Arial"/>
              <a:buChar char="•"/>
            </a:pPr>
            <a:r>
              <a:rPr lang="en-US" sz="3388">
                <a:solidFill>
                  <a:srgbClr val="000000"/>
                </a:solidFill>
                <a:latin typeface="Canva Sans"/>
              </a:rPr>
              <a:t>Session Topics:</a:t>
            </a:r>
          </a:p>
          <a:p>
            <a:pPr marL="1463258" lvl="2" indent="-487753">
              <a:lnSpc>
                <a:spcPts val="4744"/>
              </a:lnSpc>
              <a:buFont typeface="Arial"/>
              <a:buChar char="⚬"/>
            </a:pPr>
            <a:r>
              <a:rPr lang="en-US" sz="3388">
                <a:solidFill>
                  <a:srgbClr val="000000"/>
                </a:solidFill>
                <a:latin typeface="Canva Sans"/>
              </a:rPr>
              <a:t>Discovering You and Leading Yourself</a:t>
            </a:r>
          </a:p>
          <a:p>
            <a:pPr marL="1463258" lvl="2" indent="-487753">
              <a:lnSpc>
                <a:spcPts val="4744"/>
              </a:lnSpc>
              <a:buFont typeface="Arial"/>
              <a:buChar char="⚬"/>
            </a:pPr>
            <a:r>
              <a:rPr lang="en-US" sz="3388">
                <a:solidFill>
                  <a:srgbClr val="000000"/>
                </a:solidFill>
                <a:latin typeface="Canva Sans"/>
              </a:rPr>
              <a:t>Leading Others</a:t>
            </a:r>
          </a:p>
          <a:p>
            <a:pPr marL="1463258" lvl="2" indent="-487753">
              <a:lnSpc>
                <a:spcPts val="4744"/>
              </a:lnSpc>
              <a:buFont typeface="Arial"/>
              <a:buChar char="⚬"/>
            </a:pPr>
            <a:r>
              <a:rPr lang="en-US" sz="3388">
                <a:solidFill>
                  <a:srgbClr val="000000"/>
                </a:solidFill>
                <a:latin typeface="Canva Sans"/>
              </a:rPr>
              <a:t>Leading within the Organization </a:t>
            </a:r>
          </a:p>
          <a:p>
            <a:pPr marL="1463258" lvl="2" indent="-487753">
              <a:lnSpc>
                <a:spcPts val="4744"/>
              </a:lnSpc>
              <a:buFont typeface="Arial"/>
              <a:buChar char="⚬"/>
            </a:pPr>
            <a:r>
              <a:rPr lang="en-US" sz="3388">
                <a:solidFill>
                  <a:srgbClr val="000000"/>
                </a:solidFill>
                <a:latin typeface="Canva Sans"/>
              </a:rPr>
              <a:t>Leadership Project Showcase and Graduation </a:t>
            </a:r>
          </a:p>
          <a:p>
            <a:pPr>
              <a:lnSpc>
                <a:spcPts val="4744"/>
              </a:lnSpc>
            </a:pPr>
            <a:endParaRPr lang="en-US" sz="3388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51831" t="38259" r="4437" b="106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97979" y="3564202"/>
            <a:ext cx="15461321" cy="3080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6"/>
              </a:lnSpc>
            </a:pPr>
            <a:r>
              <a:rPr lang="en-US" sz="6936">
                <a:solidFill>
                  <a:srgbClr val="FBFBFC"/>
                </a:solidFill>
                <a:latin typeface="Open Sauce SemiBold Bold"/>
              </a:rPr>
              <a:t>SETTING YOURSELF UP FOR SUCCESS IN YOUR </a:t>
            </a:r>
          </a:p>
          <a:p>
            <a:pPr algn="ctr">
              <a:lnSpc>
                <a:spcPts val="9836"/>
              </a:lnSpc>
            </a:pPr>
            <a:r>
              <a:rPr lang="en-US" sz="9836">
                <a:solidFill>
                  <a:srgbClr val="6CC049"/>
                </a:solidFill>
                <a:latin typeface="Open Sauce SemiBold Bold"/>
              </a:rPr>
              <a:t>EXTENSION CAREER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51831" t="38259" r="4437" b="106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65837" y="4750605"/>
            <a:ext cx="15461321" cy="91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6"/>
              </a:lnSpc>
            </a:pPr>
            <a:r>
              <a:rPr lang="en-US" sz="6936">
                <a:solidFill>
                  <a:srgbClr val="6CC049"/>
                </a:solidFill>
                <a:latin typeface="Open Sauce SemiBold Bold"/>
              </a:rPr>
              <a:t>PANEL DISCUSSION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53298" y="4005742"/>
            <a:ext cx="3836904" cy="38369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381144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Mentoring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48489" y="4381144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Promotion Process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81377" y="4381144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Tuition Benefits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64933" y="4381144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57"/>
                </a:lnSpc>
              </a:pPr>
              <a:r>
                <a:rPr lang="en-US" sz="2771">
                  <a:solidFill>
                    <a:srgbClr val="FFFFFF"/>
                  </a:solidFill>
                  <a:latin typeface="League Spartan"/>
                </a:rPr>
                <a:t>Professional Development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4555" y="2056286"/>
            <a:ext cx="17297238" cy="96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9"/>
              </a:lnSpc>
            </a:pPr>
            <a:r>
              <a:rPr lang="en-US" sz="7299">
                <a:solidFill>
                  <a:srgbClr val="6CC049"/>
                </a:solidFill>
                <a:latin typeface="Open Sauce SemiBold Bold"/>
              </a:rPr>
              <a:t>YOUR EXTENSION CAREER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555" y="1104900"/>
            <a:ext cx="14467477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Setting Yourself Up for Success 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2822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96766" y="4210415"/>
            <a:ext cx="6433982" cy="175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MENTORING EXPERIENCE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6766" y="2263922"/>
            <a:ext cx="5881786" cy="1549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Getting the most out of the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35529" y="566102"/>
            <a:ext cx="10507409" cy="811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 Bold"/>
              </a:rPr>
              <a:t>Prepare for meetings with your assigned mentor.</a:t>
            </a:r>
          </a:p>
          <a:p>
            <a:pPr marL="1424959" lvl="2" indent="-474986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Honor the time commitment. </a:t>
            </a:r>
          </a:p>
          <a:p>
            <a:pPr marL="1424959" lvl="2" indent="-474986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Let them know how they can best help you. </a:t>
            </a:r>
          </a:p>
          <a:p>
            <a:pPr marL="1424959" lvl="2" indent="-474986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Ask questions! </a:t>
            </a:r>
          </a:p>
          <a:p>
            <a:pPr marL="1424959" lvl="2" indent="-474986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Ask them to help you get connected.</a:t>
            </a:r>
          </a:p>
          <a:p>
            <a:pPr marL="1424959" lvl="2" indent="-474986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Be curious and teachable. </a:t>
            </a: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Canva Sans"/>
            </a:endParaRP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 Bold"/>
              </a:rPr>
              <a:t>Build a network of unofficial mentors.</a:t>
            </a:r>
          </a:p>
          <a:p>
            <a:pPr marL="1424959" lvl="2" indent="-474986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Ask your mentor, RPL, County Director, etc. to recommend others you can connect with.</a:t>
            </a: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Canva Sans"/>
            </a:endParaRP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 Bold"/>
              </a:rPr>
              <a:t>Look for ways to collaborate with your mentor(s).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05975" y="4005742"/>
            <a:ext cx="3836904" cy="38369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381144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Mentoring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48489" y="4381144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Promotion Process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81377" y="4381144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z="3071">
                  <a:solidFill>
                    <a:srgbClr val="FFFFFF"/>
                  </a:solidFill>
                  <a:latin typeface="League Spartan"/>
                </a:rPr>
                <a:t>Tuition Benefits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64933" y="4381144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57"/>
                </a:lnSpc>
              </a:pPr>
              <a:r>
                <a:rPr lang="en-US" sz="2771">
                  <a:solidFill>
                    <a:srgbClr val="FFFFFF"/>
                  </a:solidFill>
                  <a:latin typeface="League Spartan"/>
                </a:rPr>
                <a:t>Professional Development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4555" y="2056286"/>
            <a:ext cx="17297238" cy="96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9"/>
              </a:lnSpc>
            </a:pPr>
            <a:r>
              <a:rPr lang="en-US" sz="7299">
                <a:solidFill>
                  <a:srgbClr val="6CC049"/>
                </a:solidFill>
                <a:latin typeface="Open Sauce SemiBold Bold"/>
              </a:rPr>
              <a:t>YOUR EXTENSION CAREER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555" y="1104900"/>
            <a:ext cx="14467477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Setting Yourself Up for Success 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2822" y="-123460"/>
            <a:ext cx="13428098" cy="10410460"/>
            <a:chOff x="0" y="0"/>
            <a:chExt cx="2498289" cy="1936860"/>
          </a:xfrm>
        </p:grpSpPr>
        <p:sp>
          <p:nvSpPr>
            <p:cNvPr id="3" name="Freeform 3">
              <a:hlinkClick r:id="rId3" tooltip="https://hr.utk.edu/self-care/educationalassistance/"/>
            </p:cNvPr>
            <p:cNvSpPr/>
            <p:nvPr/>
          </p:nvSpPr>
          <p:spPr>
            <a:xfrm>
              <a:off x="0" y="0"/>
              <a:ext cx="2498289" cy="1936860"/>
            </a:xfrm>
            <a:custGeom>
              <a:avLst/>
              <a:gdLst/>
              <a:ahLst/>
              <a:cxnLst/>
              <a:rect l="l" t="t" r="r" b="b"/>
              <a:pathLst>
                <a:path w="2498289" h="1936860">
                  <a:moveTo>
                    <a:pt x="0" y="0"/>
                  </a:moveTo>
                  <a:lnTo>
                    <a:pt x="2498289" y="0"/>
                  </a:lnTo>
                  <a:lnTo>
                    <a:pt x="2498289" y="1936860"/>
                  </a:lnTo>
                  <a:lnTo>
                    <a:pt x="0" y="1936860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96766" y="4210415"/>
            <a:ext cx="6433982" cy="175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FURTHERING EDUCATION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6766" y="1485063"/>
            <a:ext cx="4698326" cy="231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Using Your Tuition Benefits for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35529" y="566102"/>
            <a:ext cx="10507409" cy="986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Canva Sans Bold"/>
              </a:rPr>
              <a:t>Using Your Tuition Benefits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Your tuition benefits cover up to 9 hours per semester at UT system schools. 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You can pursue any degree: Associates, Bachelors, Masters, or Doctorate. </a:t>
            </a: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Canva Sans Bold"/>
              </a:rPr>
              <a:t>Furthering Your Education for Advancement Opportunities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Promotion track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Raises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Preparing for other Extension roles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Degree requirements for different roles </a:t>
            </a:r>
            <a:r>
              <a:rPr lang="en-US" sz="3300">
                <a:solidFill>
                  <a:srgbClr val="000000"/>
                </a:solidFill>
                <a:latin typeface="Canva Sans Bold"/>
              </a:rPr>
              <a:t> </a:t>
            </a:r>
          </a:p>
          <a:p>
            <a:pPr marL="1424959" lvl="2" indent="-474986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Selecting a program</a:t>
            </a: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https://hr.utk.edu/self-care/educationalassistance/</a:t>
            </a: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13167" y="-123460"/>
            <a:ext cx="13428098" cy="11166861"/>
            <a:chOff x="0" y="0"/>
            <a:chExt cx="2498289" cy="2077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8289" cy="2077588"/>
            </a:xfrm>
            <a:custGeom>
              <a:avLst/>
              <a:gdLst/>
              <a:ahLst/>
              <a:cxnLst/>
              <a:rect l="l" t="t" r="r" b="b"/>
              <a:pathLst>
                <a:path w="2498289" h="2077588">
                  <a:moveTo>
                    <a:pt x="0" y="0"/>
                  </a:moveTo>
                  <a:lnTo>
                    <a:pt x="2498289" y="0"/>
                  </a:lnTo>
                  <a:lnTo>
                    <a:pt x="2498289" y="2077588"/>
                  </a:lnTo>
                  <a:lnTo>
                    <a:pt x="0" y="2077588"/>
                  </a:ln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174171"/>
            <a:ext cx="1562949" cy="417760"/>
            <a:chOff x="0" y="0"/>
            <a:chExt cx="570168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CC04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23460"/>
            <a:ext cx="470507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96766" y="4210415"/>
            <a:ext cx="6433982" cy="175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CC049"/>
                </a:solidFill>
                <a:latin typeface="Open Sauce SemiBold Bold"/>
              </a:rPr>
              <a:t>FURTHERING EDUCATION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6766" y="1485063"/>
            <a:ext cx="4698326" cy="231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FFFFF"/>
                </a:solidFill>
                <a:latin typeface="Montserrat"/>
              </a:rPr>
              <a:t>Using Your Tuition Benefits for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55759" y="1081970"/>
            <a:ext cx="10507409" cy="2887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Canva Sans Bold"/>
              </a:rPr>
              <a:t>Going to School while Working Full Time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Scheduling and workload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Ensuring Extension programs are covered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Work life balance</a:t>
            </a:r>
          </a:p>
          <a:p>
            <a:pPr marL="712480" lvl="1" indent="-356240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nva Sans"/>
              </a:rPr>
              <a:t>Student support services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1240</Words>
  <Application>Microsoft Office PowerPoint</Application>
  <PresentationFormat>Custom</PresentationFormat>
  <Paragraphs>396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Open Sauce SemiBold Bold</vt:lpstr>
      <vt:lpstr>Arial</vt:lpstr>
      <vt:lpstr>League Spartan</vt:lpstr>
      <vt:lpstr>League Spartan Bold</vt:lpstr>
      <vt:lpstr>Canva Sans Bold</vt:lpstr>
      <vt:lpstr>Montserrat Bold</vt:lpstr>
      <vt:lpstr>Calibri</vt:lpstr>
      <vt:lpstr>Canva Sans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 Career in Tennessee Extension</dc:title>
  <cp:lastModifiedBy>Berven, Brandi</cp:lastModifiedBy>
  <cp:revision>3</cp:revision>
  <cp:lastPrinted>2023-04-28T19:20:10Z</cp:lastPrinted>
  <dcterms:created xsi:type="dcterms:W3CDTF">2006-08-16T00:00:00Z</dcterms:created>
  <dcterms:modified xsi:type="dcterms:W3CDTF">2023-04-28T19:24:24Z</dcterms:modified>
  <dc:identifier>DAFfuQ42M8g</dc:identifier>
</cp:coreProperties>
</file>