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nva Sans 1" panose="020B0604020202020204" charset="0"/>
      <p:regular r:id="rId34"/>
    </p:embeddedFont>
    <p:embeddedFont>
      <p:font typeface="Canva Sans 2" panose="020B0604020202020204" charset="0"/>
      <p:regular r:id="rId35"/>
    </p:embeddedFont>
    <p:embeddedFont>
      <p:font typeface="Montserrat Classic" panose="020B0604020202020204" charset="0"/>
      <p:regular r:id="rId36"/>
    </p:embeddedFont>
    <p:embeddedFont>
      <p:font typeface="Montserrat Light" panose="00000400000000000000" pitchFamily="2" charset="0"/>
      <p:regular r:id="rId37"/>
    </p:embeddedFont>
    <p:embeddedFont>
      <p:font typeface="Playfair Display" panose="00000500000000000000" pitchFamily="2" charset="0"/>
      <p:regular r:id="rId38"/>
    </p:embeddedFont>
    <p:embeddedFont>
      <p:font typeface="Playfair Display Black" panose="00000A00000000000000" pitchFamily="2" charset="0"/>
      <p:regular r:id="rId39"/>
      <p:bold r:id="rId40"/>
    </p:embeddedFont>
    <p:embeddedFont>
      <p:font typeface="Playfair Display Bold" panose="00000800000000000000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1798" autoAdjust="0"/>
  </p:normalViewPr>
  <p:slideViewPr>
    <p:cSldViewPr>
      <p:cViewPr varScale="1">
        <p:scale>
          <a:sx n="55" d="100"/>
          <a:sy n="55" d="100"/>
        </p:scale>
        <p:origin x="16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28.04.2023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371" r="10371"/>
          <a:stretch>
            <a:fillRect/>
          </a:stretch>
        </p:blipFill>
        <p:spPr>
          <a:xfrm>
            <a:off x="12115800" y="-48185"/>
            <a:ext cx="6172200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43506" y="1143000"/>
            <a:ext cx="14161848" cy="8229600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4" name="TextBox 4"/>
          <p:cNvSpPr txBox="1"/>
          <p:nvPr/>
        </p:nvSpPr>
        <p:spPr>
          <a:xfrm>
            <a:off x="2452340" y="2494177"/>
            <a:ext cx="11999688" cy="438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80"/>
              </a:lnSpc>
            </a:pPr>
            <a:r>
              <a:rPr lang="en-US" sz="14400">
                <a:solidFill>
                  <a:srgbClr val="F4F8F3"/>
                </a:solidFill>
                <a:latin typeface="Playfair Display"/>
              </a:rPr>
              <a:t>Work/Life</a:t>
            </a:r>
          </a:p>
          <a:p>
            <a:pPr algn="ctr">
              <a:lnSpc>
                <a:spcPts val="17280"/>
              </a:lnSpc>
            </a:pPr>
            <a:r>
              <a:rPr lang="en-US" sz="14400">
                <a:solidFill>
                  <a:srgbClr val="F4F8F3"/>
                </a:solidFill>
                <a:latin typeface="Playfair Display"/>
              </a:rPr>
              <a:t>Balance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48185"/>
            <a:ext cx="4598625" cy="12876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79053" y="7343685"/>
            <a:ext cx="1154626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79">
                <a:solidFill>
                  <a:srgbClr val="F4F8F3"/>
                </a:solidFill>
                <a:latin typeface="Montserrat Classic"/>
              </a:rPr>
              <a:t>Laura Clark</a:t>
            </a:r>
          </a:p>
          <a:p>
            <a:pPr algn="ctr">
              <a:lnSpc>
                <a:spcPts val="4200"/>
              </a:lnSpc>
            </a:pPr>
            <a:r>
              <a:rPr lang="en-US" sz="3000" spc="179">
                <a:solidFill>
                  <a:srgbClr val="F4F8F3"/>
                </a:solidFill>
                <a:latin typeface="Montserrat Classic"/>
              </a:rPr>
              <a:t>Extension Specialist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4485012" y="-5438750"/>
            <a:ext cx="20651" cy="15201012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3" name="AutoShape 3"/>
          <p:cNvSpPr/>
          <p:nvPr/>
        </p:nvSpPr>
        <p:spPr>
          <a:xfrm>
            <a:off x="-447675" y="4106307"/>
            <a:ext cx="4914191" cy="6189187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4" name="AutoShape 4"/>
          <p:cNvSpPr/>
          <p:nvPr/>
        </p:nvSpPr>
        <p:spPr>
          <a:xfrm>
            <a:off x="4490746" y="4138188"/>
            <a:ext cx="4867573" cy="6189187"/>
          </a:xfrm>
          <a:prstGeom prst="rect">
            <a:avLst/>
          </a:prstGeom>
          <a:solidFill>
            <a:srgbClr val="494F56">
              <a:alpha val="35686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9386894" y="4138188"/>
            <a:ext cx="4593105" cy="6189187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6" name="AutoShape 6"/>
          <p:cNvSpPr/>
          <p:nvPr/>
        </p:nvSpPr>
        <p:spPr>
          <a:xfrm>
            <a:off x="13979999" y="4138188"/>
            <a:ext cx="4836494" cy="6189187"/>
          </a:xfrm>
          <a:prstGeom prst="rect">
            <a:avLst/>
          </a:prstGeom>
          <a:solidFill>
            <a:srgbClr val="494F56">
              <a:alpha val="34902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3189" y="6009895"/>
            <a:ext cx="2636744" cy="2018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05492" y="6223628"/>
            <a:ext cx="2127333" cy="20183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27774" y="6273494"/>
            <a:ext cx="1897085" cy="196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01096" y="6177464"/>
            <a:ext cx="2046872" cy="20468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25819" y="1499315"/>
            <a:ext cx="1516218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80"/>
              </a:lnSpc>
            </a:pPr>
            <a:r>
              <a:rPr lang="en-US" sz="7400" spc="296">
                <a:solidFill>
                  <a:srgbClr val="628474"/>
                </a:solidFill>
                <a:latin typeface="Playfair Display"/>
              </a:rPr>
              <a:t>Challenges to Work/Life Balance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24" y="4819650"/>
            <a:ext cx="426312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4F8F3"/>
                </a:solidFill>
                <a:latin typeface="Montserrat Light"/>
              </a:rPr>
              <a:t>Unclear Expectations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124" y="8599322"/>
            <a:ext cx="4263121" cy="129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 spc="23">
                <a:solidFill>
                  <a:srgbClr val="F4F8F3"/>
                </a:solidFill>
                <a:latin typeface="Montserrat Light"/>
              </a:rPr>
              <a:t>These could be your expectations or someone else's expectations for you.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92971" y="4861777"/>
            <a:ext cx="426312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4F8F3"/>
                </a:solidFill>
                <a:latin typeface="Montserrat Light"/>
              </a:rPr>
              <a:t>Being new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1885" y="4633177"/>
            <a:ext cx="4263121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4F8F3"/>
                </a:solidFill>
                <a:latin typeface="Montserrat Light"/>
              </a:rPr>
              <a:t>Meeting &amp; Event Schedules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08574" y="4633177"/>
            <a:ext cx="426312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4F8F3"/>
                </a:solidFill>
                <a:latin typeface="Montserrat Light"/>
              </a:rPr>
              <a:t>Technology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92971" y="8599322"/>
            <a:ext cx="4263121" cy="1307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 spc="23" dirty="0">
                <a:solidFill>
                  <a:srgbClr val="F4F8F3"/>
                </a:solidFill>
                <a:latin typeface="Montserrat Light"/>
              </a:rPr>
              <a:t>You may not know what to prioritize. Trying to prove yourself.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51885" y="8599322"/>
            <a:ext cx="4263121" cy="85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 spc="23">
                <a:solidFill>
                  <a:srgbClr val="F4F8F3"/>
                </a:solidFill>
                <a:latin typeface="Montserrat Light"/>
              </a:rPr>
              <a:t>Can frequently fall on evenings and weekends.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08574" y="8599322"/>
            <a:ext cx="4263121" cy="85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 spc="23">
                <a:solidFill>
                  <a:srgbClr val="F4F8F3"/>
                </a:solidFill>
                <a:latin typeface="Montserrat Light"/>
              </a:rPr>
              <a:t>We now live in a constantly connected world.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191462" y="-7239169"/>
            <a:ext cx="9525" cy="18750327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3" name="TextBox 3"/>
          <p:cNvSpPr txBox="1"/>
          <p:nvPr/>
        </p:nvSpPr>
        <p:spPr>
          <a:xfrm>
            <a:off x="1116997" y="3797662"/>
            <a:ext cx="16054006" cy="45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7"/>
              </a:lnSpc>
            </a:pPr>
            <a:r>
              <a:rPr lang="en-US" sz="7199" spc="503">
                <a:solidFill>
                  <a:srgbClr val="628474"/>
                </a:solidFill>
                <a:latin typeface="Playfair Display"/>
              </a:rPr>
              <a:t>1. How do you know if you have </a:t>
            </a:r>
          </a:p>
          <a:p>
            <a:pPr>
              <a:lnSpc>
                <a:spcPts val="8927"/>
              </a:lnSpc>
            </a:pPr>
            <a:r>
              <a:rPr lang="en-US" sz="7199" spc="503">
                <a:solidFill>
                  <a:srgbClr val="628474"/>
                </a:solidFill>
                <a:latin typeface="Playfair Display"/>
              </a:rPr>
              <a:t>   work/life balance?</a:t>
            </a:r>
          </a:p>
          <a:p>
            <a:pPr>
              <a:lnSpc>
                <a:spcPts val="8927"/>
              </a:lnSpc>
            </a:pPr>
            <a:endParaRPr lang="en-US" sz="7199" spc="503">
              <a:solidFill>
                <a:srgbClr val="628474"/>
              </a:solidFill>
              <a:latin typeface="Playfair Display"/>
            </a:endParaRPr>
          </a:p>
          <a:p>
            <a:pPr>
              <a:lnSpc>
                <a:spcPts val="8927"/>
              </a:lnSpc>
            </a:pPr>
            <a:r>
              <a:rPr lang="en-US" sz="7199" spc="503">
                <a:solidFill>
                  <a:srgbClr val="628474"/>
                </a:solidFill>
                <a:latin typeface="Playfair Display"/>
              </a:rPr>
              <a:t>2. How do you know if you don't?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6773" y="567684"/>
            <a:ext cx="17242124" cy="112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7"/>
              </a:lnSpc>
            </a:pPr>
            <a:r>
              <a:rPr lang="en-US" sz="7199" spc="503">
                <a:solidFill>
                  <a:srgbClr val="628474"/>
                </a:solidFill>
                <a:latin typeface="Playfair Display Black"/>
              </a:rPr>
              <a:t>THINK ABOUT...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" r="55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1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8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2118689" y="-2539131"/>
            <a:ext cx="20651" cy="834295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3" name="AutoShape 3"/>
          <p:cNvSpPr/>
          <p:nvPr/>
        </p:nvSpPr>
        <p:spPr>
          <a:xfrm>
            <a:off x="12036789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4" name="AutoShape 4"/>
          <p:cNvSpPr/>
          <p:nvPr/>
        </p:nvSpPr>
        <p:spPr>
          <a:xfrm>
            <a:off x="1199702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507980" y="3267478"/>
            <a:ext cx="2420111" cy="242010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6625667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876320" y="3267478"/>
            <a:ext cx="2420111" cy="242010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345067" y="3267478"/>
            <a:ext cx="2420111" cy="242010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676566" y="811933"/>
            <a:ext cx="10582734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40"/>
              </a:lnSpc>
            </a:pPr>
            <a:r>
              <a:rPr lang="en-US" sz="6000" spc="420">
                <a:solidFill>
                  <a:srgbClr val="F4F8F3"/>
                </a:solidFill>
                <a:latin typeface="Montserrat Classic"/>
              </a:rPr>
              <a:t> WORK STRATEGIES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15292" y="7519872"/>
            <a:ext cx="4319800" cy="127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3099" spc="433">
                <a:solidFill>
                  <a:srgbClr val="628474"/>
                </a:solidFill>
                <a:latin typeface="Playfair Display"/>
              </a:rPr>
              <a:t>RESPECT TIME OFF</a:t>
            </a:r>
          </a:p>
          <a:p>
            <a:pPr algn="ctr">
              <a:lnSpc>
                <a:spcPts val="2080"/>
              </a:lnSpc>
            </a:pPr>
            <a:r>
              <a:rPr lang="en-US" sz="1600" spc="224">
                <a:solidFill>
                  <a:srgbClr val="628474"/>
                </a:solidFill>
                <a:latin typeface="Playfair Display"/>
              </a:rPr>
              <a:t> (YOURS AND YOUR COWORKERS)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76679" y="7655127"/>
            <a:ext cx="4319800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3099" spc="433">
                <a:solidFill>
                  <a:srgbClr val="628474"/>
                </a:solidFill>
                <a:latin typeface="Playfair Display"/>
              </a:rPr>
              <a:t>ASK QUESTIONS!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95223" y="7372869"/>
            <a:ext cx="4319800" cy="151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3099" spc="433">
                <a:solidFill>
                  <a:srgbClr val="628474"/>
                </a:solidFill>
                <a:latin typeface="Playfair Display"/>
              </a:rPr>
              <a:t>TEACH SOME CLASSES THAT YOU LOVE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89244" y="2837350"/>
            <a:ext cx="13793440" cy="514064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557"/>
          <a:stretch>
            <a:fillRect/>
          </a:stretch>
        </p:blipFill>
        <p:spPr>
          <a:xfrm>
            <a:off x="-303236" y="1057039"/>
            <a:ext cx="6965694" cy="8201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269695" y="3121671"/>
            <a:ext cx="7692146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What are other self-care work strategies that you use?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8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2118689" y="-2539131"/>
            <a:ext cx="20651" cy="834295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3" name="AutoShape 3"/>
          <p:cNvSpPr/>
          <p:nvPr/>
        </p:nvSpPr>
        <p:spPr>
          <a:xfrm>
            <a:off x="12036789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4" name="AutoShape 4"/>
          <p:cNvSpPr/>
          <p:nvPr/>
        </p:nvSpPr>
        <p:spPr>
          <a:xfrm>
            <a:off x="1199702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507980" y="3267478"/>
            <a:ext cx="2420111" cy="242010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6625667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876320" y="3267478"/>
            <a:ext cx="2420111" cy="242010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345067" y="3267478"/>
            <a:ext cx="2420111" cy="242010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232776" y="811933"/>
            <a:ext cx="1246266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40"/>
              </a:lnSpc>
            </a:pPr>
            <a:r>
              <a:rPr lang="en-US" sz="6000" spc="420">
                <a:solidFill>
                  <a:srgbClr val="F4F8F3"/>
                </a:solidFill>
                <a:latin typeface="Montserrat Classic"/>
              </a:rPr>
              <a:t> WORK &amp; LIFE STRATEGIES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15292" y="7643795"/>
            <a:ext cx="4319800" cy="4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TIME MANAGEMENT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26476" y="7643795"/>
            <a:ext cx="4319800" cy="4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PRIORITIZE TASKS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52908" y="7643795"/>
            <a:ext cx="4319800" cy="4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SET BOUNDARIES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89244" y="2837350"/>
            <a:ext cx="13793440" cy="514064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557"/>
          <a:stretch>
            <a:fillRect/>
          </a:stretch>
        </p:blipFill>
        <p:spPr>
          <a:xfrm>
            <a:off x="-303236" y="1057039"/>
            <a:ext cx="6965694" cy="8201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269695" y="3121671"/>
            <a:ext cx="7692146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What are other personal life strategies that you use?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8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2118689" y="-2539131"/>
            <a:ext cx="20651" cy="834295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3" name="TextBox 3"/>
          <p:cNvSpPr txBox="1"/>
          <p:nvPr/>
        </p:nvSpPr>
        <p:spPr>
          <a:xfrm>
            <a:off x="5835092" y="811933"/>
            <a:ext cx="1142420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40"/>
              </a:lnSpc>
            </a:pPr>
            <a:r>
              <a:rPr lang="en-US" sz="6000" spc="420">
                <a:solidFill>
                  <a:srgbClr val="F4F8F3"/>
                </a:solidFill>
                <a:latin typeface="Montserrat Classic"/>
              </a:rPr>
              <a:t> WELL-BEING STRATEGIES</a:t>
            </a:r>
          </a:p>
        </p:txBody>
      </p:sp>
      <p:sp>
        <p:nvSpPr>
          <p:cNvPr id="4" name="AutoShape 4"/>
          <p:cNvSpPr/>
          <p:nvPr/>
        </p:nvSpPr>
        <p:spPr>
          <a:xfrm>
            <a:off x="1217525" y="2200889"/>
            <a:ext cx="5036667" cy="337173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5" name="TextBox 5"/>
          <p:cNvSpPr txBox="1"/>
          <p:nvPr/>
        </p:nvSpPr>
        <p:spPr>
          <a:xfrm>
            <a:off x="1515292" y="3454652"/>
            <a:ext cx="4319800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SET REALISTIC EXPECTATIONS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6476" y="7186595"/>
            <a:ext cx="4319800" cy="135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TIME MANAGEMENT &amp; TASK PRIORITIZATION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52908" y="7643795"/>
            <a:ext cx="4319800" cy="4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SET BOUNDARIES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17525" y="6424981"/>
            <a:ext cx="5036667" cy="3319007"/>
            <a:chOff x="0" y="0"/>
            <a:chExt cx="6715556" cy="4425342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6715556" cy="4425342"/>
            </a:xfrm>
            <a:prstGeom prst="rect">
              <a:avLst/>
            </a:prstGeom>
            <a:solidFill>
              <a:srgbClr val="F4F8F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397023" y="1912528"/>
              <a:ext cx="5759733" cy="581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 spc="392">
                  <a:solidFill>
                    <a:srgbClr val="628474"/>
                  </a:solidFill>
                  <a:latin typeface="Playfair Display"/>
                </a:rPr>
                <a:t>EAT WELL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410865" y="4876702"/>
            <a:ext cx="2420111" cy="2420101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81757" y="2253619"/>
            <a:ext cx="5036667" cy="3319007"/>
            <a:chOff x="0" y="0"/>
            <a:chExt cx="6715556" cy="4425342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6715556" cy="4425342"/>
            </a:xfrm>
            <a:prstGeom prst="rect">
              <a:avLst/>
            </a:prstGeom>
            <a:solidFill>
              <a:srgbClr val="F4F8F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397023" y="1912528"/>
              <a:ext cx="5759733" cy="581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 spc="392">
                  <a:solidFill>
                    <a:srgbClr val="628474"/>
                  </a:solidFill>
                  <a:latin typeface="Playfair Display"/>
                </a:rPr>
                <a:t>EXCERCISE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81757" y="6424981"/>
            <a:ext cx="5036667" cy="3319007"/>
            <a:chOff x="0" y="0"/>
            <a:chExt cx="6715556" cy="4425342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6715556" cy="4425342"/>
            </a:xfrm>
            <a:prstGeom prst="rect">
              <a:avLst/>
            </a:prstGeom>
            <a:solidFill>
              <a:srgbClr val="F4F8F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397023" y="1912528"/>
              <a:ext cx="5759733" cy="581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 spc="392">
                  <a:solidFill>
                    <a:srgbClr val="628474"/>
                  </a:solidFill>
                  <a:latin typeface="Playfair Display"/>
                </a:rPr>
                <a:t>FIND A HOBBY</a:t>
              </a:r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132743" y="4876702"/>
            <a:ext cx="2420111" cy="2420101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2742324" y="2253619"/>
            <a:ext cx="5036667" cy="3319007"/>
            <a:chOff x="0" y="0"/>
            <a:chExt cx="6715556" cy="4425342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715556" cy="4425342"/>
            </a:xfrm>
            <a:prstGeom prst="rect">
              <a:avLst/>
            </a:prstGeom>
            <a:solidFill>
              <a:srgbClr val="F4F8F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397023" y="1912528"/>
              <a:ext cx="5759733" cy="581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 spc="392">
                  <a:solidFill>
                    <a:srgbClr val="628474"/>
                  </a:solidFill>
                  <a:latin typeface="Playfair Display"/>
                </a:rPr>
                <a:t>DRINK WATER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>
            <a:off x="12742324" y="6424981"/>
            <a:ext cx="5036667" cy="3319007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25" name="TextBox 25"/>
          <p:cNvSpPr txBox="1"/>
          <p:nvPr/>
        </p:nvSpPr>
        <p:spPr>
          <a:xfrm>
            <a:off x="13100758" y="7626015"/>
            <a:ext cx="4319800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392">
                <a:solidFill>
                  <a:srgbClr val="628474"/>
                </a:solidFill>
                <a:latin typeface="Playfair Display"/>
              </a:rPr>
              <a:t>NURTURE RELATIONSHIPS</a:t>
            </a: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4050602" y="4876702"/>
            <a:ext cx="2420111" cy="2420101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6" r="-1216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89244" y="2837350"/>
            <a:ext cx="13793440" cy="514064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1557"/>
          <a:stretch>
            <a:fillRect/>
          </a:stretch>
        </p:blipFill>
        <p:spPr>
          <a:xfrm>
            <a:off x="-303236" y="1057039"/>
            <a:ext cx="6965694" cy="8201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48340" y="3121671"/>
            <a:ext cx="10113502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What are other strategies that you use to preserve your</a:t>
            </a:r>
          </a:p>
          <a:p>
            <a:pPr algn="r"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well-being?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61722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62996" y="4095750"/>
            <a:ext cx="8816344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What is </a:t>
            </a:r>
          </a:p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Work/Life Balance?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3" name="AutoShape 3"/>
          <p:cNvSpPr/>
          <p:nvPr/>
        </p:nvSpPr>
        <p:spPr>
          <a:xfrm>
            <a:off x="1271102" y="658887"/>
            <a:ext cx="8087626" cy="1424950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30278" y="658887"/>
            <a:ext cx="7208119" cy="90101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0909" y="799862"/>
            <a:ext cx="768309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3 Minute Reset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0909" y="3651613"/>
            <a:ext cx="7708013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628474"/>
                </a:solidFill>
                <a:latin typeface="Canva Sans 2"/>
              </a:rPr>
              <a:t>Set a timer for 3 minutes and clean up as much clutter in your immediate space as you can in those 3 mins.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987" y="-5676"/>
            <a:ext cx="13793440" cy="514064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532" r="7532"/>
          <a:stretch>
            <a:fillRect/>
          </a:stretch>
        </p:blipFill>
        <p:spPr>
          <a:xfrm>
            <a:off x="10293606" y="1028700"/>
            <a:ext cx="6965694" cy="8201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49351" y="1868829"/>
            <a:ext cx="941869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It is okay to say 'No'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58794" y="3242167"/>
            <a:ext cx="6813641" cy="1745939"/>
            <a:chOff x="0" y="0"/>
            <a:chExt cx="9084854" cy="2327918"/>
          </a:xfrm>
        </p:grpSpPr>
        <p:sp>
          <p:nvSpPr>
            <p:cNvPr id="6" name="TextBox 6"/>
            <p:cNvSpPr txBox="1"/>
            <p:nvPr/>
          </p:nvSpPr>
          <p:spPr>
            <a:xfrm>
              <a:off x="4" y="0"/>
              <a:ext cx="9084851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>
                  <a:solidFill>
                    <a:srgbClr val="F4F8F3"/>
                  </a:solidFill>
                  <a:latin typeface="Playfair Display"/>
                </a:rPr>
                <a:t>(to some things)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23068"/>
              <a:ext cx="908485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5595218"/>
            <a:ext cx="8762569" cy="304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15" lvl="1" indent="-421007">
              <a:lnSpc>
                <a:spcPts val="6084"/>
              </a:lnSpc>
              <a:buFont typeface="Arial"/>
              <a:buChar char="•"/>
            </a:pPr>
            <a:r>
              <a:rPr lang="en-US" sz="3900">
                <a:solidFill>
                  <a:srgbClr val="628474"/>
                </a:solidFill>
                <a:latin typeface="Playfair Display"/>
              </a:rPr>
              <a:t>Acknowledge the request.</a:t>
            </a:r>
          </a:p>
          <a:p>
            <a:pPr marL="842015" lvl="1" indent="-421007">
              <a:lnSpc>
                <a:spcPts val="6084"/>
              </a:lnSpc>
              <a:buFont typeface="Arial"/>
              <a:buChar char="•"/>
            </a:pPr>
            <a:r>
              <a:rPr lang="en-US" sz="3900">
                <a:solidFill>
                  <a:srgbClr val="628474"/>
                </a:solidFill>
                <a:latin typeface="Playfair Display"/>
              </a:rPr>
              <a:t>Decline with a reason.</a:t>
            </a:r>
          </a:p>
          <a:p>
            <a:pPr marL="842015" lvl="1" indent="-421007">
              <a:lnSpc>
                <a:spcPts val="6084"/>
              </a:lnSpc>
              <a:buFont typeface="Arial"/>
              <a:buChar char="•"/>
            </a:pPr>
            <a:r>
              <a:rPr lang="en-US" sz="3900">
                <a:solidFill>
                  <a:srgbClr val="628474"/>
                </a:solidFill>
                <a:latin typeface="Playfair Display"/>
              </a:rPr>
              <a:t>Suggest alternatives.</a:t>
            </a:r>
          </a:p>
          <a:p>
            <a:pPr>
              <a:lnSpc>
                <a:spcPts val="6084"/>
              </a:lnSpc>
            </a:pPr>
            <a:endParaRPr lang="en-US" sz="3900">
              <a:solidFill>
                <a:srgbClr val="628474"/>
              </a:solidFill>
              <a:latin typeface="Playfair Displa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0884" y="9153761"/>
            <a:ext cx="9499503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50"/>
              </a:lnSpc>
              <a:spcBef>
                <a:spcPct val="0"/>
              </a:spcBef>
            </a:pPr>
            <a:r>
              <a:rPr lang="en-US" sz="2900" spc="29">
                <a:solidFill>
                  <a:srgbClr val="628474"/>
                </a:solidFill>
                <a:latin typeface="Playfair Display"/>
              </a:rPr>
              <a:t>Talk to your supervisor and your regional program leaders as you learn which activities to prioritize.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987" y="-5676"/>
            <a:ext cx="13793440" cy="514064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532" r="7532"/>
          <a:stretch>
            <a:fillRect/>
          </a:stretch>
        </p:blipFill>
        <p:spPr>
          <a:xfrm>
            <a:off x="10293606" y="1028700"/>
            <a:ext cx="6965694" cy="8201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49351" y="1868829"/>
            <a:ext cx="941869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It is okay to say 'No'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58794" y="4459468"/>
            <a:ext cx="6813639" cy="52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00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AutoShape 8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9" name="TextBox 9"/>
          <p:cNvSpPr txBox="1"/>
          <p:nvPr/>
        </p:nvSpPr>
        <p:spPr>
          <a:xfrm>
            <a:off x="651218" y="5814558"/>
            <a:ext cx="9228793" cy="391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2"/>
              </a:lnSpc>
            </a:pPr>
            <a:r>
              <a:rPr lang="en-US" sz="2700" dirty="0">
                <a:solidFill>
                  <a:srgbClr val="628474"/>
                </a:solidFill>
                <a:latin typeface="Playfair Display"/>
              </a:rPr>
              <a:t>"Thank you so much for inviting me to speak at Grand-families Night. I would have loved to, but I already have a commitment that evening. Donna at the Health Department has a really great presentation on nutrition. I can get you her contact information so you can see if she is available. Please keep me in mind for next year!" </a:t>
            </a:r>
          </a:p>
          <a:p>
            <a:pPr>
              <a:lnSpc>
                <a:spcPts val="6084"/>
              </a:lnSpc>
            </a:pPr>
            <a:endParaRPr lang="en-US" sz="2700" dirty="0">
              <a:solidFill>
                <a:srgbClr val="628474"/>
              </a:solidFill>
              <a:latin typeface="Playfair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3" name="AutoShape 3"/>
          <p:cNvSpPr/>
          <p:nvPr/>
        </p:nvSpPr>
        <p:spPr>
          <a:xfrm>
            <a:off x="1271102" y="658887"/>
            <a:ext cx="8087626" cy="1424950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43576" y="1177549"/>
            <a:ext cx="8837154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90000" y="799862"/>
            <a:ext cx="6813635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Communicate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8466" y="2154965"/>
            <a:ext cx="7872898" cy="797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Use your Outlook Calendar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Share Your Schedule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Ask Questions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Clarify Expectations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Learn Office Procedures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Express Needs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Ask for Help</a:t>
            </a:r>
          </a:p>
          <a:p>
            <a:pPr algn="ctr">
              <a:lnSpc>
                <a:spcPts val="7954"/>
              </a:lnSpc>
            </a:pPr>
            <a:r>
              <a:rPr lang="en-US" sz="4100">
                <a:solidFill>
                  <a:srgbClr val="628474"/>
                </a:solidFill>
                <a:latin typeface="Canva Sans 2"/>
              </a:rPr>
              <a:t>Be Specific and Clear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-4158039" y="4902651"/>
            <a:ext cx="943050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 spc="248">
                <a:solidFill>
                  <a:srgbClr val="628474"/>
                </a:solidFill>
                <a:latin typeface="Playfair Display"/>
              </a:rPr>
              <a:t>The Bottom Line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705850" y="1308410"/>
            <a:ext cx="109728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0651" y="387759"/>
            <a:ext cx="9561947" cy="92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0"/>
              </a:lnSpc>
            </a:pPr>
            <a:r>
              <a:rPr lang="en-US" sz="5100" spc="51">
                <a:solidFill>
                  <a:srgbClr val="628474"/>
                </a:solidFill>
                <a:latin typeface="Playfair Display"/>
              </a:rPr>
              <a:t>Sometimes "Life" feels like 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9364" y="2071856"/>
            <a:ext cx="9124521" cy="758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High demands in personal life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Parenting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Taking care of elderly parents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Volunteer work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School demands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Relationships 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Health Problems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Societal Pressure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Mental Health issues</a:t>
            </a:r>
          </a:p>
          <a:p>
            <a:pPr marL="863619" lvl="1" indent="-431809">
              <a:lnSpc>
                <a:spcPts val="6000"/>
              </a:lnSpc>
              <a:buFont typeface="Arial"/>
              <a:buChar char="•"/>
            </a:pPr>
            <a:r>
              <a:rPr lang="en-US" sz="4000" spc="40">
                <a:solidFill>
                  <a:srgbClr val="628474"/>
                </a:solidFill>
                <a:latin typeface="Playfair Display"/>
              </a:rPr>
              <a:t>Etc....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8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540" y="2105015"/>
            <a:ext cx="17162920" cy="7670489"/>
            <a:chOff x="0" y="0"/>
            <a:chExt cx="22883893" cy="10227318"/>
          </a:xfrm>
        </p:grpSpPr>
        <p:sp>
          <p:nvSpPr>
            <p:cNvPr id="3" name="TextBox 3"/>
            <p:cNvSpPr txBox="1"/>
            <p:nvPr/>
          </p:nvSpPr>
          <p:spPr>
            <a:xfrm>
              <a:off x="9" y="0"/>
              <a:ext cx="22883884" cy="86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60"/>
                </a:lnSpc>
              </a:pPr>
              <a:r>
                <a:rPr lang="en-US" sz="4300">
                  <a:solidFill>
                    <a:srgbClr val="F4F8F3"/>
                  </a:solidFill>
                  <a:latin typeface="Playfair Display"/>
                </a:rPr>
                <a:t>Available to all benefits-eligible UT employees, spouses and children.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21468"/>
              <a:ext cx="22883884" cy="8705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Here4TN can provide assistance for many things including:</a:t>
              </a:r>
            </a:p>
            <a:p>
              <a:pPr>
                <a:lnSpc>
                  <a:spcPts val="2250"/>
                </a:lnSpc>
              </a:pPr>
              <a:endParaRPr lang="en-US" sz="3000" spc="30">
                <a:solidFill>
                  <a:srgbClr val="F4F8F3"/>
                </a:solidFill>
                <a:latin typeface="Montserrat Light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Depression, anxiety, and stress​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Family concerns​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Financial issues​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Managing chronic health conditions​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Separation and divorce​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Grief and loss​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Sleep issues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Wills and Advanced Directives​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 Health and Wellness Incentives</a:t>
              </a:r>
            </a:p>
            <a:p>
              <a:pPr marL="0" lvl="0" indent="0">
                <a:lnSpc>
                  <a:spcPts val="4500"/>
                </a:lnSpc>
                <a:spcBef>
                  <a:spcPct val="0"/>
                </a:spcBef>
              </a:pPr>
              <a:r>
                <a:rPr lang="en-US" sz="3000" spc="30">
                  <a:solidFill>
                    <a:srgbClr val="F4F8F3"/>
                  </a:solidFill>
                  <a:latin typeface="Montserrat Light"/>
                </a:rPr>
                <a:t>Legal Consultations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15211384" y="-6092857"/>
            <a:ext cx="20651" cy="15201012"/>
          </a:xfrm>
          <a:prstGeom prst="rect">
            <a:avLst/>
          </a:prstGeom>
          <a:solidFill>
            <a:srgbClr val="F4F8F3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6224" y="3913761"/>
            <a:ext cx="6111476" cy="60121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540" y="228600"/>
            <a:ext cx="604848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EAP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0909" y="476250"/>
            <a:ext cx="948972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spc="30">
                <a:solidFill>
                  <a:srgbClr val="F4F8F3"/>
                </a:solidFill>
                <a:latin typeface="Montserrat Light"/>
              </a:rPr>
              <a:t>https://hr.utk.edu/employee-assistance-program/  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97452" y="1028700"/>
            <a:ext cx="14161848" cy="9278146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3" name="AutoShape 3"/>
          <p:cNvSpPr/>
          <p:nvPr/>
        </p:nvSpPr>
        <p:spPr>
          <a:xfrm>
            <a:off x="1293799" y="7829688"/>
            <a:ext cx="20651" cy="4715555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4" name="TextBox 4"/>
          <p:cNvSpPr txBox="1"/>
          <p:nvPr/>
        </p:nvSpPr>
        <p:spPr>
          <a:xfrm rot="-5400000">
            <a:off x="-2371794" y="4067244"/>
            <a:ext cx="680098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628474"/>
                </a:solidFill>
                <a:latin typeface="Playfair Display"/>
              </a:rPr>
              <a:t>Activity 3: Think &amp; Plan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91077" y="4558807"/>
            <a:ext cx="1157459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300">
                <a:solidFill>
                  <a:srgbClr val="F4F8F3"/>
                </a:solidFill>
                <a:latin typeface="Playfair Display"/>
              </a:rPr>
              <a:t>What is your take away?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17786" y="6028401"/>
            <a:ext cx="11347889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360">
                <a:solidFill>
                  <a:srgbClr val="F4F8F3"/>
                </a:solidFill>
                <a:latin typeface="Montserrat Light"/>
              </a:rPr>
              <a:t>WHAT ARE YOU GOING TO INCORPORATE IN YOUR LIFE?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8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1406345" y="-9897896"/>
            <a:ext cx="9525" cy="22822215"/>
          </a:xfrm>
          <a:prstGeom prst="rect">
            <a:avLst/>
          </a:prstGeom>
          <a:solidFill>
            <a:srgbClr val="F4F8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1471" y="-557695"/>
            <a:ext cx="10967285" cy="109672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2729" y="5114925"/>
            <a:ext cx="8003879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480">
                <a:solidFill>
                  <a:srgbClr val="F4F8F3"/>
                </a:solidFill>
                <a:latin typeface="Montserrat Classic"/>
              </a:rPr>
              <a:t>QUESTIONS? COMMENTS?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705850" y="1308410"/>
            <a:ext cx="109728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3232" y="4914577"/>
            <a:ext cx="7544011" cy="87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spc="48">
                <a:solidFill>
                  <a:srgbClr val="628474"/>
                </a:solidFill>
                <a:latin typeface="Playfair Display"/>
              </a:rPr>
              <a:t>It is different for everyone!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2059" y="536005"/>
            <a:ext cx="8816344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What is Work/Life Balance?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705850" y="1308410"/>
            <a:ext cx="109728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3232" y="4000177"/>
            <a:ext cx="7544011" cy="270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spc="48" dirty="0">
                <a:solidFill>
                  <a:srgbClr val="628474"/>
                </a:solidFill>
                <a:latin typeface="Playfair Display"/>
              </a:rPr>
              <a:t>“equal time or priority to personal and professional activities.”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2534" y="536005"/>
            <a:ext cx="8816344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What is Work/Life Balance?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4336773-EC59-407A-891E-1DEB00062FE5}"/>
              </a:ext>
            </a:extLst>
          </p:cNvPr>
          <p:cNvSpPr txBox="1"/>
          <p:nvPr/>
        </p:nvSpPr>
        <p:spPr>
          <a:xfrm>
            <a:off x="1283232" y="7047803"/>
            <a:ext cx="7544011" cy="175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endParaRPr lang="en-US" sz="4800" spc="48" dirty="0">
              <a:solidFill>
                <a:srgbClr val="628474"/>
              </a:solidFill>
              <a:latin typeface="Playfair Display"/>
            </a:endParaRPr>
          </a:p>
          <a:p>
            <a:pPr>
              <a:lnSpc>
                <a:spcPts val="7200"/>
              </a:lnSpc>
            </a:pPr>
            <a:r>
              <a:rPr lang="en-US" sz="4800" spc="48" dirty="0">
                <a:solidFill>
                  <a:srgbClr val="628474"/>
                </a:solidFill>
                <a:latin typeface="Playfair Display"/>
              </a:rPr>
              <a:t>Not Realistic!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705850" y="1308410"/>
            <a:ext cx="109728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2534" y="504825"/>
            <a:ext cx="911801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 Bold"/>
              </a:rPr>
              <a:t> Any Better?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58473" y="3168227"/>
            <a:ext cx="7544011" cy="361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628474"/>
                </a:solidFill>
                <a:latin typeface="Playfair Display"/>
              </a:rPr>
              <a:t>Work/Life Integration</a:t>
            </a:r>
          </a:p>
          <a:p>
            <a:pPr>
              <a:lnSpc>
                <a:spcPts val="7200"/>
              </a:lnSpc>
            </a:pPr>
            <a:endParaRPr lang="en-US" sz="4800" spc="48">
              <a:solidFill>
                <a:srgbClr val="628474"/>
              </a:solidFill>
              <a:latin typeface="Playfair Display"/>
            </a:endParaRPr>
          </a:p>
          <a:p>
            <a:pPr>
              <a:lnSpc>
                <a:spcPts val="7200"/>
              </a:lnSpc>
            </a:pPr>
            <a:endParaRPr lang="en-US" sz="4800" spc="48">
              <a:solidFill>
                <a:srgbClr val="628474"/>
              </a:solidFill>
              <a:latin typeface="Playfair Display"/>
            </a:endParaRPr>
          </a:p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628474"/>
                </a:solidFill>
                <a:latin typeface="Playfair Display"/>
              </a:rPr>
              <a:t>Work/Life Blending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705850" y="1308410"/>
            <a:ext cx="109728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2534" y="504825"/>
            <a:ext cx="911801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My Definition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0516" y="4634866"/>
            <a:ext cx="8630035" cy="87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48" dirty="0">
                <a:solidFill>
                  <a:srgbClr val="628474"/>
                </a:solidFill>
                <a:latin typeface="Playfair Display"/>
              </a:rPr>
              <a:t>"When I don't work too much."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504" y="0"/>
            <a:ext cx="1491899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753" y="501316"/>
            <a:ext cx="665066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Activity 1:</a:t>
            </a:r>
          </a:p>
          <a:p>
            <a:pPr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Ideal Balance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516740" y="1318929"/>
            <a:ext cx="13034326" cy="7939371"/>
            <a:chOff x="0" y="0"/>
            <a:chExt cx="17379101" cy="1058582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863334" y="342477"/>
              <a:ext cx="10141536" cy="9558398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7237565" y="9834199"/>
              <a:ext cx="10141536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628474"/>
                  </a:solidFill>
                  <a:latin typeface="Canva Sans 1"/>
                </a:rPr>
                <a:t>Work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530820"/>
              <a:ext cx="10141536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628474"/>
                  </a:solidFill>
                  <a:latin typeface="Canva Sans 1"/>
                </a:rPr>
                <a:t>Home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34828" y="-66675"/>
              <a:ext cx="10141536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628474"/>
                  </a:solidFill>
                  <a:latin typeface="Canva Sans 1"/>
                </a:rPr>
                <a:t>Self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902459" cy="10950151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793629" y="1028700"/>
            <a:ext cx="73152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02459" y="471237"/>
            <a:ext cx="9523199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Page 2: </a:t>
            </a:r>
          </a:p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628474"/>
                </a:solidFill>
                <a:latin typeface="Playfair Display"/>
              </a:rPr>
              <a:t>Maintaining Balance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07897" y="4143376"/>
            <a:ext cx="8630035" cy="185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 spc="50">
                <a:solidFill>
                  <a:srgbClr val="628474"/>
                </a:solidFill>
                <a:latin typeface="Playfair Display"/>
              </a:rPr>
              <a:t>Reflect on and answer questions 3 through 5.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617</Words>
  <Application>Microsoft Office PowerPoint</Application>
  <PresentationFormat>Custom</PresentationFormat>
  <Paragraphs>165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Playfair Display Bold</vt:lpstr>
      <vt:lpstr>Montserrat Light</vt:lpstr>
      <vt:lpstr>Arial</vt:lpstr>
      <vt:lpstr>Playfair Display Black</vt:lpstr>
      <vt:lpstr>Canva Sans 2</vt:lpstr>
      <vt:lpstr>Playfair Display</vt:lpstr>
      <vt:lpstr>Montserrat Classic</vt:lpstr>
      <vt:lpstr>Canva Sans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Life Balance</dc:title>
  <cp:lastModifiedBy>Clark, Laura</cp:lastModifiedBy>
  <cp:revision>2</cp:revision>
  <dcterms:created xsi:type="dcterms:W3CDTF">2006-08-16T00:00:00Z</dcterms:created>
  <dcterms:modified xsi:type="dcterms:W3CDTF">2023-04-28T16:13:45Z</dcterms:modified>
  <dc:identifier>DAFdUXHRCUc</dc:identifier>
</cp:coreProperties>
</file>